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Current wellness products are rigid. They have baseline assumptions that don’t change. But we live in a dynamic world, and we need a product for the world we live in.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cost of poor health isn’t just medical bills:</a:t>
            </a:r>
          </a:p>
          <a:p/>
          <a:p>
            <a:r>
              <a:t>The drag on your day: Low energy and nagging issues hold you back from doing what you actually want to do</a:t>
            </a:r>
          </a:p>
          <a:p/>
          <a:p>
            <a:r>
              <a:t>Years without living: We’re living longer but not better — missing out on the active, vibrant years that matter</a:t>
            </a:r>
          </a:p>
          <a:p/>
          <a:p>
            <a:r>
              <a:t>Fixing instead of preventing: We spend fortunes treating problems that better habits could have avoided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AI takes over more of the thinking and making, the thing that’ll set us apart is how we feel in our own skin. When machines can do the work, your health — your energy, your strength, how you actually feel day to day — that’s the thing no algorithm can replace.</a:t>
            </a:r>
          </a:p>
          <a:p/>
          <a:p>
            <a:r>
              <a:t>The Coming Shift</a:t>
            </a:r>
          </a:p>
          <a:p>
            <a:r>
              <a:t>As AI handles more of the heavy lifting in our lives, what matters most will shift toward:</a:t>
            </a:r>
          </a:p>
          <a:p>
            <a:r>
              <a:t>- Feeling strong and capable in your body</a:t>
            </a:r>
          </a:p>
          <a:p>
            <a:r>
              <a:t>- Having the energy to show up for the people you care about</a:t>
            </a:r>
          </a:p>
          <a:p>
            <a:r>
              <a:t>- Living longer and living well</a:t>
            </a:r>
          </a:p>
          <a:p>
            <a:r>
              <a:t>- Understanding what actually works for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We’re building something that actually learns how your body works — not in pieces, but as a whole. It starts with understanding how you move, and from there it connects the dots between your training, what you eat, how you sleep, and how you feel.</a:t>
            </a:r>
          </a:p>
          <a:p/>
          <a:p>
            <a:r>
              <a:t>Most health apps tell you what already happened. We’re building something that helps you see what’s coming — how a tweak to your training, a better night’s sleep, or a change in what you eat will actually ripple through the rest of your health. Less guesswork, more clarity.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start with swimming, but that’s really just the door in. What your body does in the water tells a bigger story about your health overall:</a:t>
            </a:r>
          </a:p>
          <a:p/>
          <a:p>
            <a:r>
              <a:t>Swimming → Recovery: When your form starts breaking down, it’s usually your body saying it hasn’t recovered. We help you see the connection between how you slept and how you swim.</a:t>
            </a:r>
          </a:p>
          <a:p/>
          <a:p>
            <a:r>
              <a:t>Swimming → Nutrition: Running out of gas in the last few laps? It might be what you ate — or when. We connect what’s on your plate to what happens in the water.</a:t>
            </a:r>
          </a:p>
          <a:p/>
          <a:p>
            <a:r>
              <a:t>Swimming → Overall Fitness: Your stroke is basically a full-body report card. Core strength, flexibility, cardio — it all shows up in how you move through the water.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MVP — Wake AI with Swimming Analysis — Video analysis reveals cause and effect in your swim technique</a:t>
            </a:r>
          </a:p>
          <a:p/>
          <a:p>
            <a:r>
              <a:t>Q4 2025 — Exercise Domain Expansion — Running, gym exercises, yoga - understanding all movement</a:t>
            </a:r>
          </a:p>
          <a:p/>
          <a:p>
            <a:r>
              <a:t>Q1 2026 — Recovery Monitoring — Sleep, stretching, stress - completing the wellness triad</a:t>
            </a:r>
          </a:p>
          <a:p/>
          <a:p>
            <a:r>
              <a:t>Q2 2026 — Nutrition Integration — Visual food tracking and eating pattern analysis</a:t>
            </a:r>
          </a:p>
          <a:p/>
          <a:p>
            <a:r>
              <a:t>Future — Facility Partnership — Bringing Wake AI to gyms, pools, and wellness centers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believe the key to understanding cause and effect in wellness is intelligence that can see, learn, and reason about how your body moves - from analyzing your swim stroke to revealing how exercise, nutrition, and recovery interact to form your complete health.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Today, the Wake swim app encrypts data in transit with TLS and at rest with Google Cloud's default AES-256 encryption, and the app pins our server certificates. We never sell personal data, and the app has no ads or third-party analytics. Videos are not deleted right after analysis: production videos are kept for one year, and videos from TestFlight beta builds are not yet deleted automatically. Videos and their analysis are used to train Wake's models, linked to the user's account. To delete an account and its data, users email support@wakeai.app; deletion finishes after 30 days. Details: wakeai.app/privacy.html.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Imagine teaching a new coach to recognize patterns. You show them hundreds of swimmers, and over time they learn to spot what separates efficient technique from wasted effort. Wake works the same way. When you swim, our system tracks hundreds of signals: the angle of your elbow, the speed of your kick, the rotation of your hips. It learns which signals matter most for your performance and adjusts its understanding as it sees more movement.</a:t>
            </a:r>
          </a:p>
          <a:p/>
          <a:p>
            <a:r>
              <a:t>What makes Wake’s intelligence different is its ability to build layered understanding. The first layer notices basic patterns: “left arm moving” or “body tilting right.” The next layer combines these into more complex insights: “initiating freestyle stroke” or “compensating for fatigue.” Higher layers build even more sophisticated understanding: “stroke efficiency declining due to dropped elbow position.” By stacking these layers of reasoning, the system understands the intricate relationships between dozens of simultaneous movements.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You’ve probably heard about chatbots that can write essays and answer questions. These systems learn by reading massive amounts of text, and they’re impressive at generating human-like responses. But they have a fundamental limitation when it comes to understanding the physical world.</a:t>
            </a:r>
          </a:p>
          <a:p/>
          <a:p>
            <a:r>
              <a:t>Here’s the problem: reading about swimming isn’t the same as understanding swimming. A text-based system can tell you that “water flows downhill” because it’s read it millions of times, but it doesn’t actually understand gravity or fluid dynamics.</a:t>
            </a:r>
          </a:p>
          <a:p/>
          <a:p>
            <a:r>
              <a:t>Your body doesn’t operate on language. It operates on physics, biomechanics, and complex feedback loops that can only be understood by observing actual movement, not by reading descriptions of it. That’s why Wake’s intelligence is built on video understanding - it learns by watching movement, not by reading about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body changes, your goals evolve, and new wellness science emerges constantly. Traditional systems become outdated quickly, but Wake’s intelligence continuously improves by observing patterns in movement, just like a coach who gets better with every athlete they train. Because our system builds an understanding of how bodies actually move through space - rather than memorizing fixed rules - it can recognize new movements and techniques it’s never explicitly been taught.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you upload a video of your swimming, several systems analyze it:</a:t>
            </a:r>
          </a:p>
          <a:p/>
          <a:p>
            <a:r>
              <a:t>Phase 1: Upload and Processing — You record a 30-60 second video with your iPhone. The Wake app uploads it securely to our processing service, which breaks the video into individual frames.</a:t>
            </a:r>
          </a:p>
          <a:p/>
          <a:p>
            <a:r>
              <a:t>Phase 2: Body Tracking — The first system identifies 17 key body points in every frame - shoulders, elbows, wrists, hips, knees, and ankles.</a:t>
            </a:r>
          </a:p>
          <a:p/>
          <a:p>
            <a:r>
              <a:t>Phase 3: Motion Understanding — The second system watches the video as a continuous flow of movement and turns each clip into a numeric summary that Wake's models learn from.</a:t>
            </a:r>
          </a:p>
          <a:p/>
          <a:p>
            <a:r>
              <a:t>Phase 4: 3D Body Reconstruction — The third system builds a three-dimensional mesh of your body from the video, which you can view in the app.</a:t>
            </a:r>
          </a:p>
          <a:p/>
          <a:p>
            <a:r>
              <a:t>Phase 5: Insight Synthesis — Google Gemini writes a stroke analysis: overall form, Kick, Pull and Breathing notes, strengths, areas to improve and recommended drills.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combining body tracking, motion understanding, and 3D reconstruction, Wake builds the kind of layered intelligence that a great coach develops over years of experience:</a:t>
            </a:r>
          </a:p>
          <a:p/>
          <a:p>
            <a:r>
              <a:t>Persistence through occlusion: A swimmer doesn’t disappear underwater - the system tracks through splashing and turbulence</a:t>
            </a:r>
          </a:p>
          <a:p/>
          <a:p>
            <a:r>
              <a:t>Pattern recognition: Efficient swimming follows predictable biomechanical principles</a:t>
            </a:r>
          </a:p>
          <a:p/>
          <a:p>
            <a:r>
              <a:t>Context awareness: The same arm movement means different things in freestyle vs. butterfly</a:t>
            </a:r>
          </a:p>
          <a:p/>
          <a:p>
            <a:r>
              <a:t>Physics intuition: Bodies in water follow fluid dynamics that the system learns from observation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Video analysis is just the beginning. The real power of Wake’s intelligence comes from understanding how multiple signals work together to paint a complete picture of your health. Different inputs - video, heart rate, sleep data, nutrition - each contribute a unique perspective that becomes more meaningful when combined.</a:t>
            </a:r>
          </a:p>
          <a:p/>
          <a:p>
            <a:r>
              <a:t>Imagine Wake analyzing not just your swimming video, but simultaneously understanding your heart rate variability during different stroke phases, your sleep quality from the night before, and your nutrition earlier that day.</a:t>
            </a:r>
          </a:p>
          <a:p/>
          <a:p>
            <a:r>
              <a:t>As you add sensors - today a Garmin watch or an Apple Watch through Apple Health - Wake keeps their data alongside your videos. The goal is for Wake to learn how these signals relate to what it already knows about your body.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is Wake AI?</a:t>
            </a:r>
          </a:p>
          <a:p/>
          <a:p>
            <a:r>
              <a:t>Wake AI is our first product - a mobile app that transforms swimming videos into actionable insights. Upload a video, and our systems analyze your stroke to help you swim faster and more efficiently.</a:t>
            </a:r>
          </a:p>
          <a:p/>
          <a:p>
            <a:r>
              <a:t>Safety Monitoring: a research direction. The app does not detect drowning risk today.</a:t>
            </a:r>
          </a:p>
          <a:p/>
          <a:p>
            <a:r>
              <a:t>Performance Analytics: swim pace per 100 meters, worked out from Garmin laps.</a:t>
            </a:r>
          </a:p>
          <a:p/>
          <a:p>
            <a:r>
              <a:t>Technique Analysis: a pose overlay, a 3D mesh and a written stroke analysis.</a:t>
            </a:r>
          </a:p>
          <a:p/>
          <a:p>
            <a:r>
              <a:t>iOS App: video upload and analysis on iPhone, in a free TestFlight beta.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Detailed Swimming Insights:</a:t>
            </a:r>
          </a:p>
          <a:p/>
          <a:p>
            <a:r>
              <a:t>Water Safety Monitoring: a research direction, not in the app today.</a:t>
            </a:r>
          </a:p>
          <a:p/>
          <a:p>
            <a:r>
              <a:t>Stroke Technique Analysis: Kick, Pull and Breathing notes you can jump to in the video, and side-by-side comparison with a second video.</a:t>
            </a:r>
          </a:p>
          <a:p/>
          <a:p>
            <a:r>
              <a:t>Dive Performance: a research direction, not in the app today.</a:t>
            </a:r>
          </a:p>
          <a:p/>
          <a:p>
            <a:r>
              <a:t>Swimming Efficiency: a research direction, not in the app today.</a:t>
            </a:r>
          </a:p>
          <a:p/>
          <a:p>
            <a:r>
              <a:t>Try It Free: Wake is a free beta on Apple TestFlight. Request an invite at wakeai.app.</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Coaching: Transform Your Performance with Data-Driven Training</a:t>
            </a:r>
          </a:p>
          <a:p/>
          <a:p>
            <a:r>
              <a:t>Combining years of competitive swimming experience with cutting-edge analytics to help you reach your peak performance.</a:t>
            </a:r>
          </a:p>
          <a:p/>
          <a:p>
            <a:r>
              <a:t>Chelsea Piers Fitness Personal Training:</a:t>
            </a:r>
          </a:p>
          <a:p>
            <a:r>
              <a:t>Experience world-class personal training at Chelsea Piers Fitness. With access to state-of-the-art facilities including a 75-foot indoor pool, cutting-edge strength equipment, and comprehensive recovery amenities.</a:t>
            </a:r>
          </a:p>
          <a:p>
            <a:r>
              <a:t>- One-on-one personalized sessions</a:t>
            </a:r>
          </a:p>
          <a:p>
            <a:r>
              <a:t>- Swimming technique analysis</a:t>
            </a:r>
          </a:p>
          <a:p>
            <a:r>
              <a:t>- Strength and conditioning</a:t>
            </a:r>
          </a:p>
          <a:p>
            <a:r>
              <a:t>- Recovery and mobility work</a:t>
            </a:r>
          </a:p>
          <a:p>
            <a:r>
              <a:t>- Nutrition guidance</a:t>
            </a:r>
          </a:p>
          <a:p/>
          <a:p>
            <a:r>
              <a:t>Skillest Remote Private Lessons:</a:t>
            </a:r>
          </a:p>
          <a:p>
            <a:r>
              <a:t>Get personalized swimming instruction from anywhere in the world. Through Skillest's innovative platform, receive video analysis, technique corrections, and customized workout plans.</a:t>
            </a:r>
          </a:p>
          <a:p>
            <a:r>
              <a:t>- Video-based stroke analysis</a:t>
            </a:r>
          </a:p>
          <a:p>
            <a:r>
              <a:t>- Personalized drill prescriptions</a:t>
            </a:r>
          </a:p>
          <a:p>
            <a:r>
              <a:t>- Direct and async communication</a:t>
            </a:r>
          </a:p>
          <a:p>
            <a:r>
              <a:t>- Progress tracking</a:t>
            </a:r>
          </a:p>
          <a:p/>
          <a:p>
            <a:r>
              <a:t>OTILLO Swimrun S.O.S Triathlon:</a:t>
            </a:r>
          </a:p>
          <a:p>
            <a:r>
              <a:t>12-week comprehensive training plan designed for the unique demands of swimrun racing.</a:t>
            </a:r>
          </a:p>
          <a:p>
            <a:r>
              <a:t>- Gradual fitness progression</a:t>
            </a:r>
          </a:p>
          <a:p>
            <a:r>
              <a:t>- Structured around target races</a:t>
            </a:r>
          </a:p>
          <a:p>
            <a:r>
              <a:t>- Run-swim transition training</a:t>
            </a:r>
          </a:p>
          <a:p>
            <a:r>
              <a:t>- Open water preparation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Coaching Philosophy:</a:t>
            </a:r>
          </a:p>
          <a:p/>
          <a:p>
            <a:r>
              <a:t>Great coaching isn't just about writing workouts — it's about understanding the whole athlete. We believe in:</a:t>
            </a:r>
          </a:p>
          <a:p/>
          <a:p>
            <a:r>
              <a:t>Data-Informed Decisions: Using technology to track progress and adjust training in real-time</a:t>
            </a:r>
          </a:p>
          <a:p/>
          <a:p>
            <a:r>
              <a:t>Sustainable Progress: Building fitness while preventing burnout and injury</a:t>
            </a:r>
          </a:p>
          <a:p/>
          <a:p>
            <a:r>
              <a:t>Individual Optimization: Recognizing that every athlete responds differently to training stimulus</a:t>
            </a:r>
          </a:p>
          <a:p/>
          <a:p>
            <a:r>
              <a:t>Holistic Approach: Integrating exercise, nutrition, and recovery for complete performance</a:t>
            </a:r>
          </a:p>
          <a:p/>
          <a:p>
            <a:r>
              <a:t>Coach Credentials:</a:t>
            </a:r>
          </a:p>
          <a:p>
            <a:r>
              <a:t>- 3x Ivy League Swimming Champion</a:t>
            </a:r>
          </a:p>
          <a:p>
            <a:r>
              <a:t>- 4x PIAA State Gold Medalist</a:t>
            </a:r>
          </a:p>
          <a:p>
            <a:r>
              <a:t>- Water Safety Instructor Certified</a:t>
            </a:r>
          </a:p>
          <a:p>
            <a:r>
              <a:t>- U.S. Masters Swimming Masters Coach</a:t>
            </a:r>
          </a:p>
          <a:p/>
          <a:p>
            <a:r>
              <a:t>Custom coaching services also available:</a:t>
            </a:r>
          </a:p>
          <a:p>
            <a:r>
              <a:t>- Swimming Analysis: Video analysis using Wake technology</a:t>
            </a:r>
          </a:p>
          <a:p>
            <a:r>
              <a:t>- Endurance Programming: Plans for triathlon, marathon, ultra events</a:t>
            </a:r>
          </a:p>
          <a:p>
            <a:r>
              <a:t>- Performance Optimization: Data-driven adjustments</a:t>
            </a:r>
          </a:p>
          <a:p>
            <a:r>
              <a:t>- Nutrition Guidance: Fuel strategies for training and racing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914400" y="1828800"/>
            <a:ext cx="10058400" cy="1097280"/>
          </a:xfrm>
          <a:prstGeom prst="rect">
            <a:avLst/>
          </a:prstGeom>
          <a:noFill/>
        </p:spPr>
        <p:txBody>
          <a:bodyPr wrap="square">
            <a:spAutoFit/>
          </a:bodyPr>
          <a:lstStyle/>
          <a:p>
            <a:pPr algn="ctr">
              <a:defRPr sz="4800" b="1">
                <a:solidFill>
                  <a:srgbClr val="4B8EC4"/>
                </a:solidFill>
              </a:defRPr>
            </a:pPr>
            <a:r>
              <a:t>What’s the Problem?</a:t>
            </a:r>
          </a:p>
        </p:txBody>
      </p:sp>
      <p:sp>
        <p:nvSpPr>
          <p:cNvPr id="3" name="TextBox 2"/>
          <p:cNvSpPr txBox="1"/>
          <p:nvPr/>
        </p:nvSpPr>
        <p:spPr>
          <a:xfrm>
            <a:off x="1371600" y="3200400"/>
            <a:ext cx="9144000" cy="914400"/>
          </a:xfrm>
          <a:prstGeom prst="rect">
            <a:avLst/>
          </a:prstGeom>
          <a:noFill/>
        </p:spPr>
        <p:txBody>
          <a:bodyPr wrap="square">
            <a:spAutoFit/>
          </a:bodyPr>
          <a:lstStyle/>
          <a:p>
            <a:pPr algn="ctr">
              <a:defRPr sz="2400" b="0">
                <a:solidFill>
                  <a:srgbClr val="FFFFFF"/>
                </a:solidFill>
              </a:defRPr>
            </a:pPr>
            <a:r>
              <a:t>Wellness products are rigid. Life isn’t.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Why the $6.3T wellness market falls short</a:t>
            </a:r>
          </a:p>
        </p:txBody>
      </p:sp>
      <p:sp>
        <p:nvSpPr>
          <p:cNvPr id="3" name="TextBox 2"/>
          <p:cNvSpPr txBox="1"/>
          <p:nvPr/>
        </p:nvSpPr>
        <p:spPr>
          <a:xfrm>
            <a:off x="5486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One size doesn’t fit all</a:t>
            </a:r>
          </a:p>
          <a:p>
            <a:pPr algn="ctr">
              <a:spcBef>
                <a:spcPts val="400"/>
              </a:spcBef>
            </a:pPr>
            <a:r>
              <a:rPr sz="1400">
                <a:solidFill>
                  <a:srgbClr val="AAAAAA"/>
                </a:solidFill>
              </a:rPr>
              <a:t>Generic advice ignores unique you</a:t>
            </a:r>
          </a:p>
        </p:txBody>
      </p:sp>
      <p:sp>
        <p:nvSpPr>
          <p:cNvPr id="4" name="TextBox 3"/>
          <p:cNvSpPr txBox="1"/>
          <p:nvPr/>
        </p:nvSpPr>
        <p:spPr>
          <a:xfrm>
            <a:off x="32918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Fragmented understanding</a:t>
            </a:r>
          </a:p>
          <a:p>
            <a:pPr algn="ctr">
              <a:spcBef>
                <a:spcPts val="400"/>
              </a:spcBef>
            </a:pPr>
            <a:r>
              <a:rPr sz="1400">
                <a:solidFill>
                  <a:srgbClr val="AAAAAA"/>
                </a:solidFill>
              </a:rPr>
              <a:t>Exercise, nutrition &amp; recovery siloed</a:t>
            </a:r>
          </a:p>
        </p:txBody>
      </p:sp>
      <p:sp>
        <p:nvSpPr>
          <p:cNvPr id="5" name="TextBox 4"/>
          <p:cNvSpPr txBox="1"/>
          <p:nvPr/>
        </p:nvSpPr>
        <p:spPr>
          <a:xfrm>
            <a:off x="60350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Lack of causal insight</a:t>
            </a:r>
          </a:p>
          <a:p>
            <a:pPr algn="ctr">
              <a:spcBef>
                <a:spcPts val="400"/>
              </a:spcBef>
            </a:pPr>
            <a:r>
              <a:rPr sz="1400">
                <a:solidFill>
                  <a:srgbClr val="AAAAAA"/>
                </a:solidFill>
              </a:rPr>
              <a:t>Shows what, not why</a:t>
            </a:r>
          </a:p>
        </p:txBody>
      </p:sp>
      <p:sp>
        <p:nvSpPr>
          <p:cNvPr id="6" name="TextBox 5"/>
          <p:cNvSpPr txBox="1"/>
          <p:nvPr/>
        </p:nvSpPr>
        <p:spPr>
          <a:xfrm>
            <a:off x="87782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Not actionable</a:t>
            </a:r>
          </a:p>
          <a:p>
            <a:pPr algn="ctr">
              <a:spcBef>
                <a:spcPts val="400"/>
              </a:spcBef>
            </a:pPr>
            <a:r>
              <a:rPr sz="1400">
                <a:solidFill>
                  <a:srgbClr val="AAAAAA"/>
                </a:solidFill>
              </a:rPr>
              <a:t>Fitness jargon alienates everyday people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The Hidden Cost of Poor Health</a:t>
            </a:r>
          </a:p>
        </p:txBody>
      </p:sp>
      <p:sp>
        <p:nvSpPr>
          <p:cNvPr id="3" name="TextBox 2"/>
          <p:cNvSpPr txBox="1"/>
          <p:nvPr/>
        </p:nvSpPr>
        <p:spPr>
          <a:xfrm>
            <a:off x="731520" y="2011680"/>
            <a:ext cx="329184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Daily drag</a:t>
            </a:r>
          </a:p>
          <a:p>
            <a:pPr algn="ctr">
              <a:spcBef>
                <a:spcPts val="400"/>
              </a:spcBef>
            </a:pPr>
            <a:r>
              <a:rPr sz="1400">
                <a:solidFill>
                  <a:srgbClr val="AAAAAA"/>
                </a:solidFill>
              </a:rPr>
              <a:t>Low energy holds you back from
what you actually want to do</a:t>
            </a:r>
          </a:p>
        </p:txBody>
      </p:sp>
      <p:sp>
        <p:nvSpPr>
          <p:cNvPr id="4" name="TextBox 3"/>
          <p:cNvSpPr txBox="1"/>
          <p:nvPr/>
        </p:nvSpPr>
        <p:spPr>
          <a:xfrm>
            <a:off x="4297680" y="2011680"/>
            <a:ext cx="329184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Years without living</a:t>
            </a:r>
          </a:p>
          <a:p>
            <a:pPr algn="ctr">
              <a:spcBef>
                <a:spcPts val="400"/>
              </a:spcBef>
            </a:pPr>
            <a:r>
              <a:rPr sz="1400">
                <a:solidFill>
                  <a:srgbClr val="AAAAAA"/>
                </a:solidFill>
              </a:rPr>
              <a:t>Living longer but not better —
missing the vibrant years</a:t>
            </a:r>
          </a:p>
        </p:txBody>
      </p:sp>
      <p:sp>
        <p:nvSpPr>
          <p:cNvPr id="5" name="TextBox 4"/>
          <p:cNvSpPr txBox="1"/>
          <p:nvPr/>
        </p:nvSpPr>
        <p:spPr>
          <a:xfrm>
            <a:off x="7863840" y="2011680"/>
            <a:ext cx="329184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Fixing vs. preventing</a:t>
            </a:r>
          </a:p>
          <a:p>
            <a:pPr algn="ctr">
              <a:spcBef>
                <a:spcPts val="400"/>
              </a:spcBef>
            </a:pPr>
            <a:r>
              <a:rPr sz="1400">
                <a:solidFill>
                  <a:srgbClr val="AAAAAA"/>
                </a:solidFill>
              </a:rPr>
              <a:t>Fortunes spent treating problems
better habits could have avoided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Why This Problem Will Only Grow</a:t>
            </a:r>
          </a:p>
        </p:txBody>
      </p:sp>
      <p:sp>
        <p:nvSpPr>
          <p:cNvPr id="3" name="TextBox 2"/>
          <p:cNvSpPr txBox="1"/>
          <p:nvPr/>
        </p:nvSpPr>
        <p:spPr>
          <a:xfrm>
            <a:off x="731520" y="1371600"/>
            <a:ext cx="10515600" cy="914400"/>
          </a:xfrm>
          <a:prstGeom prst="rect">
            <a:avLst/>
          </a:prstGeom>
          <a:noFill/>
        </p:spPr>
        <p:txBody>
          <a:bodyPr wrap="square">
            <a:spAutoFit/>
          </a:bodyPr>
          <a:lstStyle/>
          <a:p>
            <a:pPr algn="l">
              <a:defRPr sz="2200" b="1">
                <a:solidFill>
                  <a:srgbClr val="FFFFFF"/>
                </a:solidFill>
              </a:defRPr>
            </a:pPr>
            <a:r>
              <a:t>When machines do the work, health becomes the differentiator.</a:t>
            </a:r>
          </a:p>
        </p:txBody>
      </p:sp>
      <p:sp>
        <p:nvSpPr>
          <p:cNvPr id="4" name="TextBox 3"/>
          <p:cNvSpPr txBox="1"/>
          <p:nvPr/>
        </p:nvSpPr>
        <p:spPr>
          <a:xfrm>
            <a:off x="731520" y="2560320"/>
            <a:ext cx="10515600" cy="548640"/>
          </a:xfrm>
          <a:prstGeom prst="rect">
            <a:avLst/>
          </a:prstGeom>
          <a:noFill/>
        </p:spPr>
        <p:txBody>
          <a:bodyPr wrap="square">
            <a:spAutoFit/>
          </a:bodyPr>
          <a:lstStyle/>
          <a:p>
            <a:pPr algn="l">
              <a:defRPr sz="2400" b="1">
                <a:solidFill>
                  <a:srgbClr val="4B8EC4"/>
                </a:solidFill>
              </a:defRPr>
            </a:pPr>
            <a:r>
              <a:t>The Coming Shift</a:t>
            </a:r>
          </a:p>
        </p:txBody>
      </p:sp>
      <p:sp>
        <p:nvSpPr>
          <p:cNvPr id="5" name="TextBox 4"/>
          <p:cNvSpPr txBox="1"/>
          <p:nvPr/>
        </p:nvSpPr>
        <p:spPr>
          <a:xfrm>
            <a:off x="731520" y="3291840"/>
            <a:ext cx="10515600" cy="3200400"/>
          </a:xfrm>
          <a:prstGeom prst="rect">
            <a:avLst/>
          </a:prstGeom>
          <a:noFill/>
        </p:spPr>
        <p:txBody>
          <a:bodyPr wrap="square">
            <a:spAutoFit/>
          </a:bodyPr>
          <a:lstStyle/>
          <a:p>
            <a:pPr>
              <a:spcAft>
                <a:spcPts val="1000"/>
              </a:spcAft>
            </a:pPr>
            <a:r>
              <a:rPr sz="2000">
                <a:solidFill>
                  <a:srgbClr val="F5E6C8"/>
                </a:solidFill>
              </a:rPr>
              <a:t>• Feeling strong and capable in your body</a:t>
            </a:r>
          </a:p>
          <a:p>
            <a:pPr>
              <a:spcAft>
                <a:spcPts val="1000"/>
              </a:spcAft>
            </a:pPr>
            <a:r>
              <a:rPr sz="2000">
                <a:solidFill>
                  <a:srgbClr val="F5E6C8"/>
                </a:solidFill>
              </a:rPr>
              <a:t>• Energy to show up for the people you care about</a:t>
            </a:r>
          </a:p>
          <a:p>
            <a:pPr>
              <a:spcAft>
                <a:spcPts val="1000"/>
              </a:spcAft>
            </a:pPr>
            <a:r>
              <a:rPr sz="2000">
                <a:solidFill>
                  <a:srgbClr val="F5E6C8"/>
                </a:solidFill>
              </a:rPr>
              <a:t>• Living longer and living well</a:t>
            </a:r>
          </a:p>
          <a:p>
            <a:pPr>
              <a:spcAft>
                <a:spcPts val="1000"/>
              </a:spcAft>
            </a:pPr>
            <a:r>
              <a:rPr sz="2000">
                <a:solidFill>
                  <a:srgbClr val="F5E6C8"/>
                </a:solidFill>
              </a:rPr>
              <a:t>• Understanding what actually works for you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The DrP Solution: Wellness Intelligence</a:t>
            </a:r>
          </a:p>
        </p:txBody>
      </p:sp>
      <p:sp>
        <p:nvSpPr>
          <p:cNvPr id="3" name="TextBox 2"/>
          <p:cNvSpPr txBox="1"/>
          <p:nvPr/>
        </p:nvSpPr>
        <p:spPr>
          <a:xfrm>
            <a:off x="731520" y="1463040"/>
            <a:ext cx="4572000" cy="1828800"/>
          </a:xfrm>
          <a:prstGeom prst="rect">
            <a:avLst/>
          </a:prstGeom>
          <a:noFill/>
        </p:spPr>
        <p:txBody>
          <a:bodyPr wrap="square">
            <a:spAutoFit/>
          </a:bodyPr>
          <a:lstStyle/>
          <a:p>
            <a:pPr>
              <a:spcAft>
                <a:spcPts val="1000"/>
              </a:spcAft>
            </a:pPr>
            <a:r>
              <a:rPr sz="1800">
                <a:solidFill>
                  <a:srgbClr val="FFFFFF"/>
                </a:solidFill>
              </a:rPr>
              <a:t>• Learns how your body works as a whole</a:t>
            </a:r>
          </a:p>
          <a:p>
            <a:pPr>
              <a:spcAft>
                <a:spcPts val="1000"/>
              </a:spcAft>
            </a:pPr>
            <a:r>
              <a:rPr sz="1800">
                <a:solidFill>
                  <a:srgbClr val="FFFFFF"/>
                </a:solidFill>
              </a:rPr>
              <a:t>• Connects training, eating, sleep, and how you feel</a:t>
            </a:r>
          </a:p>
          <a:p>
            <a:pPr>
              <a:spcAft>
                <a:spcPts val="1000"/>
              </a:spcAft>
            </a:pPr>
            <a:r>
              <a:rPr sz="1800">
                <a:solidFill>
                  <a:srgbClr val="FFFFFF"/>
                </a:solidFill>
              </a:rPr>
              <a:t>• Shows what’s coming, not just what happened</a:t>
            </a:r>
          </a:p>
        </p:txBody>
      </p:sp>
      <p:sp>
        <p:nvSpPr>
          <p:cNvPr id="4" name="Rounded Rectangle 3"/>
          <p:cNvSpPr/>
          <p:nvPr/>
        </p:nvSpPr>
        <p:spPr>
          <a:xfrm>
            <a:off x="1371600" y="4572000"/>
            <a:ext cx="1645920" cy="6400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Move</a:t>
            </a:r>
          </a:p>
        </p:txBody>
      </p:sp>
      <p:sp>
        <p:nvSpPr>
          <p:cNvPr id="5" name="Right Arrow 4"/>
          <p:cNvSpPr/>
          <p:nvPr/>
        </p:nvSpPr>
        <p:spPr>
          <a:xfrm>
            <a:off x="3063240" y="4709160"/>
            <a:ext cx="457200" cy="36576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3566160" y="4572000"/>
            <a:ext cx="1645920" cy="6400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Eat</a:t>
            </a:r>
          </a:p>
        </p:txBody>
      </p:sp>
      <p:sp>
        <p:nvSpPr>
          <p:cNvPr id="7" name="Right Arrow 6"/>
          <p:cNvSpPr/>
          <p:nvPr/>
        </p:nvSpPr>
        <p:spPr>
          <a:xfrm>
            <a:off x="5257800" y="4709160"/>
            <a:ext cx="457200" cy="36576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760720" y="4572000"/>
            <a:ext cx="1645920" cy="6400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Sleep</a:t>
            </a:r>
          </a:p>
        </p:txBody>
      </p:sp>
      <p:sp>
        <p:nvSpPr>
          <p:cNvPr id="9" name="Right Arrow 8"/>
          <p:cNvSpPr/>
          <p:nvPr/>
        </p:nvSpPr>
        <p:spPr>
          <a:xfrm>
            <a:off x="7452360" y="4709160"/>
            <a:ext cx="457200" cy="36576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955280" y="4572000"/>
            <a:ext cx="1645920" cy="6400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Feel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How Everything Connects: Starting with Swimming</a:t>
            </a:r>
          </a:p>
        </p:txBody>
      </p:sp>
      <p:sp>
        <p:nvSpPr>
          <p:cNvPr id="3" name="TextBox 2"/>
          <p:cNvSpPr txBox="1"/>
          <p:nvPr/>
        </p:nvSpPr>
        <p:spPr>
          <a:xfrm>
            <a:off x="731520" y="1828800"/>
            <a:ext cx="3291840" cy="3657600"/>
          </a:xfrm>
          <a:prstGeom prst="rect">
            <a:avLst/>
          </a:prstGeom>
          <a:noFill/>
        </p:spPr>
        <p:txBody>
          <a:bodyPr wrap="square">
            <a:spAutoFit/>
          </a:bodyPr>
          <a:lstStyle/>
          <a:p>
            <a:pPr algn="ctr"/>
            <a:r>
              <a:rPr sz="3600"/>
              <a:t>≡</a:t>
            </a:r>
          </a:p>
          <a:p>
            <a:pPr algn="ctr">
              <a:spcBef>
                <a:spcPts val="800"/>
              </a:spcBef>
            </a:pPr>
            <a:r>
              <a:rPr sz="1600" b="1">
                <a:solidFill>
                  <a:srgbClr val="FFFFFF"/>
                </a:solidFill>
              </a:rPr>
              <a:t>Swimming → Recovery</a:t>
            </a:r>
          </a:p>
          <a:p>
            <a:pPr algn="ctr">
              <a:spcBef>
                <a:spcPts val="400"/>
              </a:spcBef>
            </a:pPr>
            <a:r>
              <a:rPr sz="1400">
                <a:solidFill>
                  <a:srgbClr val="AAAAAA"/>
                </a:solidFill>
              </a:rPr>
              <a:t>Form breakdown signals
recovery gaps</a:t>
            </a:r>
          </a:p>
        </p:txBody>
      </p:sp>
      <p:sp>
        <p:nvSpPr>
          <p:cNvPr id="4" name="TextBox 3"/>
          <p:cNvSpPr txBox="1"/>
          <p:nvPr/>
        </p:nvSpPr>
        <p:spPr>
          <a:xfrm>
            <a:off x="4297680" y="1828800"/>
            <a:ext cx="3291840" cy="3657600"/>
          </a:xfrm>
          <a:prstGeom prst="rect">
            <a:avLst/>
          </a:prstGeom>
          <a:noFill/>
        </p:spPr>
        <p:txBody>
          <a:bodyPr wrap="square">
            <a:spAutoFit/>
          </a:bodyPr>
          <a:lstStyle/>
          <a:p>
            <a:pPr algn="ctr"/>
            <a:r>
              <a:rPr sz="3600"/>
              <a:t>☷</a:t>
            </a:r>
          </a:p>
          <a:p>
            <a:pPr algn="ctr">
              <a:spcBef>
                <a:spcPts val="800"/>
              </a:spcBef>
            </a:pPr>
            <a:r>
              <a:rPr sz="1600" b="1">
                <a:solidFill>
                  <a:srgbClr val="FFFFFF"/>
                </a:solidFill>
              </a:rPr>
              <a:t>Swimming → Nutrition</a:t>
            </a:r>
          </a:p>
          <a:p>
            <a:pPr algn="ctr">
              <a:spcBef>
                <a:spcPts val="400"/>
              </a:spcBef>
            </a:pPr>
            <a:r>
              <a:rPr sz="1400">
                <a:solidFill>
                  <a:srgbClr val="AAAAAA"/>
                </a:solidFill>
              </a:rPr>
              <a:t>Running out of gas?
Check what you ate</a:t>
            </a:r>
          </a:p>
        </p:txBody>
      </p:sp>
      <p:sp>
        <p:nvSpPr>
          <p:cNvPr id="5" name="TextBox 4"/>
          <p:cNvSpPr txBox="1"/>
          <p:nvPr/>
        </p:nvSpPr>
        <p:spPr>
          <a:xfrm>
            <a:off x="7863840" y="1828800"/>
            <a:ext cx="3291840" cy="3657600"/>
          </a:xfrm>
          <a:prstGeom prst="rect">
            <a:avLst/>
          </a:prstGeom>
          <a:noFill/>
        </p:spPr>
        <p:txBody>
          <a:bodyPr wrap="square">
            <a:spAutoFit/>
          </a:bodyPr>
          <a:lstStyle/>
          <a:p>
            <a:pPr algn="ctr"/>
            <a:r>
              <a:rPr sz="3600"/>
              <a:t>♥</a:t>
            </a:r>
          </a:p>
          <a:p>
            <a:pPr algn="ctr">
              <a:spcBef>
                <a:spcPts val="800"/>
              </a:spcBef>
            </a:pPr>
            <a:r>
              <a:rPr sz="1600" b="1">
                <a:solidFill>
                  <a:srgbClr val="FFFFFF"/>
                </a:solidFill>
              </a:rPr>
              <a:t>Swimming → Overall Fitness</a:t>
            </a:r>
          </a:p>
          <a:p>
            <a:pPr algn="ctr">
              <a:spcBef>
                <a:spcPts val="400"/>
              </a:spcBef>
            </a:pPr>
            <a:r>
              <a:rPr sz="1400">
                <a:solidFill>
                  <a:srgbClr val="AAAAAA"/>
                </a:solidFill>
              </a:rPr>
              <a:t>Your stroke is a
full-body report card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914400" y="1371600"/>
            <a:ext cx="10058400" cy="914400"/>
          </a:xfrm>
          <a:prstGeom prst="rect">
            <a:avLst/>
          </a:prstGeom>
          <a:noFill/>
        </p:spPr>
        <p:txBody>
          <a:bodyPr wrap="square">
            <a:spAutoFit/>
          </a:bodyPr>
          <a:lstStyle/>
          <a:p>
            <a:pPr algn="ctr">
              <a:defRPr sz="4800" b="1">
                <a:solidFill>
                  <a:srgbClr val="4B8EC4"/>
                </a:solidFill>
              </a:defRPr>
            </a:pPr>
            <a:r>
              <a:t>The Plan</a:t>
            </a:r>
          </a:p>
        </p:txBody>
      </p:sp>
      <p:sp>
        <p:nvSpPr>
          <p:cNvPr id="3" name="TextBox 2"/>
          <p:cNvSpPr txBox="1"/>
          <p:nvPr/>
        </p:nvSpPr>
        <p:spPr>
          <a:xfrm>
            <a:off x="1371600" y="2743200"/>
            <a:ext cx="9144000" cy="1097280"/>
          </a:xfrm>
          <a:prstGeom prst="rect">
            <a:avLst/>
          </a:prstGeom>
          <a:noFill/>
        </p:spPr>
        <p:txBody>
          <a:bodyPr wrap="square">
            <a:spAutoFit/>
          </a:bodyPr>
          <a:lstStyle/>
          <a:p>
            <a:pPr algn="ctr">
              <a:defRPr sz="2200" b="0">
                <a:solidFill>
                  <a:srgbClr val="FFFFFF"/>
                </a:solidFill>
              </a:defRPr>
            </a:pPr>
            <a:r>
              <a:t>People want to understand how they can afford good health when life is already so demanding. Wake AI provides the intelligence to democratize it.</a:t>
            </a:r>
          </a:p>
        </p:txBody>
      </p:sp>
      <p:sp>
        <p:nvSpPr>
          <p:cNvPr id="4" name="TextBox 3"/>
          <p:cNvSpPr txBox="1"/>
          <p:nvPr/>
        </p:nvSpPr>
        <p:spPr>
          <a:xfrm>
            <a:off x="1371600" y="4389120"/>
            <a:ext cx="9144000" cy="1097280"/>
          </a:xfrm>
          <a:prstGeom prst="rect">
            <a:avLst/>
          </a:prstGeom>
          <a:noFill/>
        </p:spPr>
        <p:txBody>
          <a:bodyPr wrap="square">
            <a:spAutoFit/>
          </a:bodyPr>
          <a:lstStyle/>
          <a:p>
            <a:pPr algn="ctr">
              <a:defRPr sz="1800" b="0">
                <a:solidFill>
                  <a:srgbClr val="AAAAAA"/>
                </a:solidFill>
              </a:defRPr>
            </a:pPr>
            <a:r>
              <a:t>“What’s not going to change in the next 10 years? You can build a business strategy around the things that are stable in time.” — Jeff Bezos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We have Wake AI to adjust to your life</a:t>
            </a:r>
          </a:p>
        </p:txBody>
      </p:sp>
      <p:sp>
        <p:nvSpPr>
          <p:cNvPr id="3" name="TextBox 2"/>
          <p:cNvSpPr txBox="1"/>
          <p:nvPr/>
        </p:nvSpPr>
        <p:spPr>
          <a:xfrm>
            <a:off x="5486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Busy season at work</a:t>
            </a:r>
          </a:p>
        </p:txBody>
      </p:sp>
      <p:sp>
        <p:nvSpPr>
          <p:cNvPr id="4" name="TextBox 3"/>
          <p:cNvSpPr txBox="1"/>
          <p:nvPr/>
        </p:nvSpPr>
        <p:spPr>
          <a:xfrm>
            <a:off x="32918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Recovering from injury</a:t>
            </a:r>
          </a:p>
        </p:txBody>
      </p:sp>
      <p:sp>
        <p:nvSpPr>
          <p:cNvPr id="5" name="TextBox 4"/>
          <p:cNvSpPr txBox="1"/>
          <p:nvPr/>
        </p:nvSpPr>
        <p:spPr>
          <a:xfrm>
            <a:off x="60350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Kid’s soccer games</a:t>
            </a:r>
          </a:p>
        </p:txBody>
      </p:sp>
      <p:sp>
        <p:nvSpPr>
          <p:cNvPr id="6" name="TextBox 5"/>
          <p:cNvSpPr txBox="1"/>
          <p:nvPr/>
        </p:nvSpPr>
        <p:spPr>
          <a:xfrm>
            <a:off x="8778240" y="1828800"/>
            <a:ext cx="2560320" cy="2743200"/>
          </a:xfrm>
          <a:prstGeom prst="rect">
            <a:avLst/>
          </a:prstGeom>
          <a:noFill/>
        </p:spPr>
        <p:txBody>
          <a:bodyPr wrap="square">
            <a:spAutoFit/>
          </a:bodyPr>
          <a:lstStyle/>
          <a:p>
            <a:pPr algn="ctr"/>
            <a:r>
              <a:rPr sz="3600"/>
              <a:t>●</a:t>
            </a:r>
          </a:p>
          <a:p>
            <a:pPr algn="ctr">
              <a:spcBef>
                <a:spcPts val="800"/>
              </a:spcBef>
            </a:pPr>
            <a:r>
              <a:rPr sz="1600" b="1">
                <a:solidFill>
                  <a:srgbClr val="FFFFFF"/>
                </a:solidFill>
              </a:rPr>
              <a:t>Family planning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From MVP to Complete Wellness Intelligence</a:t>
            </a:r>
          </a:p>
        </p:txBody>
      </p:sp>
      <p:sp>
        <p:nvSpPr>
          <p:cNvPr id="3" name="Rounded Rectangle 2"/>
          <p:cNvSpPr/>
          <p:nvPr/>
        </p:nvSpPr>
        <p:spPr>
          <a:xfrm>
            <a:off x="457200" y="3200400"/>
            <a:ext cx="1828800" cy="10972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MVP
Swimming</a:t>
            </a:r>
          </a:p>
        </p:txBody>
      </p:sp>
      <p:sp>
        <p:nvSpPr>
          <p:cNvPr id="4" name="TextBox 3"/>
          <p:cNvSpPr txBox="1"/>
          <p:nvPr/>
        </p:nvSpPr>
        <p:spPr>
          <a:xfrm>
            <a:off x="457200" y="4389120"/>
            <a:ext cx="1828800" cy="365760"/>
          </a:xfrm>
          <a:prstGeom prst="rect">
            <a:avLst/>
          </a:prstGeom>
          <a:noFill/>
        </p:spPr>
        <p:txBody>
          <a:bodyPr wrap="square">
            <a:spAutoFit/>
          </a:bodyPr>
          <a:lstStyle/>
          <a:p>
            <a:pPr algn="ctr">
              <a:defRPr sz="1200" b="0">
                <a:solidFill>
                  <a:srgbClr val="4B8EC4"/>
                </a:solidFill>
              </a:defRPr>
            </a:pPr>
            <a:r>
              <a:t>Complete</a:t>
            </a:r>
          </a:p>
        </p:txBody>
      </p:sp>
      <p:sp>
        <p:nvSpPr>
          <p:cNvPr id="5" name="Right Arrow 4"/>
          <p:cNvSpPr/>
          <p:nvPr/>
        </p:nvSpPr>
        <p:spPr>
          <a:xfrm>
            <a:off x="2304288" y="352044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651760" y="3200400"/>
            <a:ext cx="1828800" cy="10972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Exercise
Expansion</a:t>
            </a:r>
          </a:p>
        </p:txBody>
      </p:sp>
      <p:sp>
        <p:nvSpPr>
          <p:cNvPr id="7" name="TextBox 6"/>
          <p:cNvSpPr txBox="1"/>
          <p:nvPr/>
        </p:nvSpPr>
        <p:spPr>
          <a:xfrm>
            <a:off x="2651760" y="4389120"/>
            <a:ext cx="1828800" cy="365760"/>
          </a:xfrm>
          <a:prstGeom prst="rect">
            <a:avLst/>
          </a:prstGeom>
          <a:noFill/>
        </p:spPr>
        <p:txBody>
          <a:bodyPr wrap="square">
            <a:spAutoFit/>
          </a:bodyPr>
          <a:lstStyle/>
          <a:p>
            <a:pPr algn="ctr">
              <a:defRPr sz="1200" b="0">
                <a:solidFill>
                  <a:srgbClr val="4B8EC4"/>
                </a:solidFill>
              </a:defRPr>
            </a:pPr>
            <a:r>
              <a:t>Complete</a:t>
            </a:r>
          </a:p>
        </p:txBody>
      </p:sp>
      <p:sp>
        <p:nvSpPr>
          <p:cNvPr id="8" name="Right Arrow 7"/>
          <p:cNvSpPr/>
          <p:nvPr/>
        </p:nvSpPr>
        <p:spPr>
          <a:xfrm>
            <a:off x="4498848" y="352044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4846320" y="3200400"/>
            <a:ext cx="1828800" cy="1097280"/>
          </a:xfrm>
          <a:prstGeom prst="roundRect">
            <a:avLst/>
          </a:prstGeom>
          <a:solidFill>
            <a:srgbClr val="1A1A2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Recovery
Monitoring</a:t>
            </a:r>
          </a:p>
        </p:txBody>
      </p:sp>
      <p:sp>
        <p:nvSpPr>
          <p:cNvPr id="10" name="TextBox 9"/>
          <p:cNvSpPr txBox="1"/>
          <p:nvPr/>
        </p:nvSpPr>
        <p:spPr>
          <a:xfrm>
            <a:off x="4846320" y="4389120"/>
            <a:ext cx="1828800" cy="365760"/>
          </a:xfrm>
          <a:prstGeom prst="rect">
            <a:avLst/>
          </a:prstGeom>
          <a:noFill/>
        </p:spPr>
        <p:txBody>
          <a:bodyPr wrap="square">
            <a:spAutoFit/>
          </a:bodyPr>
          <a:lstStyle/>
          <a:p>
            <a:pPr algn="ctr">
              <a:defRPr sz="1200" b="0">
                <a:solidFill>
                  <a:srgbClr val="AAAAAA"/>
                </a:solidFill>
              </a:defRPr>
            </a:pPr>
            <a:r>
              <a:t>In beta</a:t>
            </a:r>
          </a:p>
        </p:txBody>
      </p:sp>
      <p:sp>
        <p:nvSpPr>
          <p:cNvPr id="11" name="Right Arrow 10"/>
          <p:cNvSpPr/>
          <p:nvPr/>
        </p:nvSpPr>
        <p:spPr>
          <a:xfrm>
            <a:off x="6693408" y="352044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040880" y="3200400"/>
            <a:ext cx="1828800" cy="1097280"/>
          </a:xfrm>
          <a:prstGeom prst="roundRect">
            <a:avLst/>
          </a:prstGeom>
          <a:solidFill>
            <a:srgbClr val="1A1A2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Nutrition
Integration</a:t>
            </a:r>
          </a:p>
        </p:txBody>
      </p:sp>
      <p:sp>
        <p:nvSpPr>
          <p:cNvPr id="13" name="TextBox 12"/>
          <p:cNvSpPr txBox="1"/>
          <p:nvPr/>
        </p:nvSpPr>
        <p:spPr>
          <a:xfrm>
            <a:off x="7040880" y="4389120"/>
            <a:ext cx="1828800" cy="365760"/>
          </a:xfrm>
          <a:prstGeom prst="rect">
            <a:avLst/>
          </a:prstGeom>
          <a:noFill/>
        </p:spPr>
        <p:txBody>
          <a:bodyPr wrap="square">
            <a:spAutoFit/>
          </a:bodyPr>
          <a:lstStyle/>
          <a:p>
            <a:pPr algn="ctr">
              <a:defRPr sz="1200" b="0">
                <a:solidFill>
                  <a:srgbClr val="AAAAAA"/>
                </a:solidFill>
              </a:defRPr>
            </a:pPr>
            <a:r>
              <a:t>In beta</a:t>
            </a:r>
          </a:p>
        </p:txBody>
      </p:sp>
      <p:sp>
        <p:nvSpPr>
          <p:cNvPr id="14" name="Right Arrow 13"/>
          <p:cNvSpPr/>
          <p:nvPr/>
        </p:nvSpPr>
        <p:spPr>
          <a:xfrm>
            <a:off x="8887968" y="352044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35440" y="3200400"/>
            <a:ext cx="1828800" cy="1097280"/>
          </a:xfrm>
          <a:prstGeom prst="roundRect">
            <a:avLst/>
          </a:prstGeom>
          <a:solidFill>
            <a:srgbClr val="1A1A2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Facility
Partners</a:t>
            </a:r>
          </a:p>
        </p:txBody>
      </p:sp>
      <p:sp>
        <p:nvSpPr>
          <p:cNvPr id="16" name="TextBox 15"/>
          <p:cNvSpPr txBox="1"/>
          <p:nvPr/>
        </p:nvSpPr>
        <p:spPr>
          <a:xfrm>
            <a:off x="9235440" y="4389120"/>
            <a:ext cx="1828800" cy="365760"/>
          </a:xfrm>
          <a:prstGeom prst="rect">
            <a:avLst/>
          </a:prstGeom>
          <a:noFill/>
        </p:spPr>
        <p:txBody>
          <a:bodyPr wrap="square">
            <a:spAutoFit/>
          </a:bodyPr>
          <a:lstStyle/>
          <a:p>
            <a:pPr algn="ctr">
              <a:defRPr sz="1200" b="0">
                <a:solidFill>
                  <a:srgbClr val="AAAAAA"/>
                </a:solidFill>
              </a:defRPr>
            </a:pPr>
            <a:r>
              <a:t>Upcoming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914400" y="1828800"/>
            <a:ext cx="10058400" cy="1097280"/>
          </a:xfrm>
          <a:prstGeom prst="rect">
            <a:avLst/>
          </a:prstGeom>
          <a:noFill/>
        </p:spPr>
        <p:txBody>
          <a:bodyPr wrap="square">
            <a:spAutoFit/>
          </a:bodyPr>
          <a:lstStyle/>
          <a:p>
            <a:pPr algn="ctr">
              <a:defRPr sz="4800" b="1">
                <a:solidFill>
                  <a:srgbClr val="4B8EC4"/>
                </a:solidFill>
              </a:defRPr>
            </a:pPr>
            <a:r>
              <a:t>Why Now</a:t>
            </a:r>
          </a:p>
        </p:txBody>
      </p:sp>
      <p:sp>
        <p:nvSpPr>
          <p:cNvPr id="3" name="TextBox 2"/>
          <p:cNvSpPr txBox="1"/>
          <p:nvPr/>
        </p:nvSpPr>
        <p:spPr>
          <a:xfrm>
            <a:off x="914400" y="3200400"/>
            <a:ext cx="10058400" cy="731520"/>
          </a:xfrm>
          <a:prstGeom prst="rect">
            <a:avLst/>
          </a:prstGeom>
          <a:noFill/>
        </p:spPr>
        <p:txBody>
          <a:bodyPr wrap="square">
            <a:spAutoFit/>
          </a:bodyPr>
          <a:lstStyle/>
          <a:p>
            <a:pPr algn="ctr">
              <a:defRPr sz="2800" b="0">
                <a:solidFill>
                  <a:srgbClr val="FFFFFF"/>
                </a:solidFill>
              </a:defRPr>
            </a:pPr>
            <a:r>
              <a:t>Our Technology: Intelligent Movement Understanding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Customer Data: What Wake Does Today</a:t>
            </a:r>
          </a:p>
        </p:txBody>
      </p:sp>
      <p:sp>
        <p:nvSpPr>
          <p:cNvPr id="3" name="TextBox 2"/>
          <p:cNvSpPr txBox="1"/>
          <p:nvPr/>
        </p:nvSpPr>
        <p:spPr>
          <a:xfrm>
            <a:off x="731520" y="2011680"/>
            <a:ext cx="329184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Encrypted</a:t>
            </a:r>
          </a:p>
          <a:p>
            <a:pPr algn="ctr">
              <a:spcBef>
                <a:spcPts val="400"/>
              </a:spcBef>
            </a:pPr>
            <a:r>
              <a:rPr sz="1400">
                <a:solidFill>
                  <a:srgbClr val="AAAAAA"/>
                </a:solidFill>
              </a:rPr>
              <a:t>TLS in transit,
AES-256 at rest</a:t>
            </a:r>
          </a:p>
        </p:txBody>
      </p:sp>
      <p:sp>
        <p:nvSpPr>
          <p:cNvPr id="4" name="TextBox 3"/>
          <p:cNvSpPr txBox="1"/>
          <p:nvPr/>
        </p:nvSpPr>
        <p:spPr>
          <a:xfrm>
            <a:off x="4297680" y="2011680"/>
            <a:ext cx="329184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Never Sold</a:t>
            </a:r>
          </a:p>
          <a:p>
            <a:pPr algn="ctr">
              <a:spcBef>
                <a:spcPts val="400"/>
              </a:spcBef>
            </a:pPr>
            <a:r>
              <a:rPr sz="1400">
                <a:solidFill>
                  <a:srgbClr val="AAAAAA"/>
                </a:solidFill>
              </a:rPr>
              <a:t>No ads, no data sales,
no third-party analytics</a:t>
            </a:r>
          </a:p>
        </p:txBody>
      </p:sp>
      <p:sp>
        <p:nvSpPr>
          <p:cNvPr id="5" name="TextBox 4"/>
          <p:cNvSpPr txBox="1"/>
          <p:nvPr/>
        </p:nvSpPr>
        <p:spPr>
          <a:xfrm>
            <a:off x="7863840" y="2011680"/>
            <a:ext cx="329184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Delete on Request</a:t>
            </a:r>
          </a:p>
          <a:p>
            <a:pPr algn="ctr">
              <a:spcBef>
                <a:spcPts val="400"/>
              </a:spcBef>
            </a:pPr>
            <a:r>
              <a:rPr sz="1400">
                <a:solidFill>
                  <a:srgbClr val="AAAAAA"/>
                </a:solidFill>
              </a:rPr>
              <a:t>Email support@wakeai.app;
done after 30 days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How Wake Learns from Movement</a:t>
            </a:r>
          </a:p>
        </p:txBody>
      </p:sp>
      <p:sp>
        <p:nvSpPr>
          <p:cNvPr id="3" name="Rounded Rectangle 2"/>
          <p:cNvSpPr/>
          <p:nvPr/>
        </p:nvSpPr>
        <p:spPr>
          <a:xfrm>
            <a:off x="4723790" y="1645920"/>
            <a:ext cx="2743200" cy="1097280"/>
          </a:xfrm>
          <a:prstGeom prst="roundRect">
            <a:avLst/>
          </a:prstGeom>
          <a:solidFill>
            <a:srgbClr val="2B6B7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Sophisticated Understanding
"Stroke efficiency declining due to dropped elbow"</a:t>
            </a:r>
          </a:p>
        </p:txBody>
      </p:sp>
      <p:sp>
        <p:nvSpPr>
          <p:cNvPr id="4" name="Rounded Rectangle 3"/>
          <p:cNvSpPr/>
          <p:nvPr/>
        </p:nvSpPr>
        <p:spPr>
          <a:xfrm>
            <a:off x="3352190" y="2880360"/>
            <a:ext cx="5486400" cy="10972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Complex Insights
"Initiating freestyle stroke" • "Compensating for fatigue"</a:t>
            </a:r>
          </a:p>
        </p:txBody>
      </p:sp>
      <p:sp>
        <p:nvSpPr>
          <p:cNvPr id="5" name="Rounded Rectangle 4"/>
          <p:cNvSpPr/>
          <p:nvPr/>
        </p:nvSpPr>
        <p:spPr>
          <a:xfrm>
            <a:off x="1980590" y="4114800"/>
            <a:ext cx="8229600" cy="1097280"/>
          </a:xfrm>
          <a:prstGeom prst="roundRect">
            <a:avLst/>
          </a:prstGeom>
          <a:solidFill>
            <a:srgbClr val="5AA0D0"/>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Basic Patterns
"Left arm moving" • "Body tilting right"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Why Text-Based Intelligence Falls Short</a:t>
            </a:r>
          </a:p>
        </p:txBody>
      </p:sp>
      <p:sp>
        <p:nvSpPr>
          <p:cNvPr id="3" name="Rounded Rectangle 2"/>
          <p:cNvSpPr/>
          <p:nvPr/>
        </p:nvSpPr>
        <p:spPr>
          <a:xfrm>
            <a:off x="914400" y="1645920"/>
            <a:ext cx="4572000" cy="640080"/>
          </a:xfrm>
          <a:prstGeom prst="roundRect">
            <a:avLst/>
          </a:prstGeom>
          <a:solidFill>
            <a:srgbClr val="804040"/>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FFFFFF"/>
                </a:solidFill>
              </a:rPr>
              <a:t>Text-Based AI</a:t>
            </a:r>
          </a:p>
        </p:txBody>
      </p:sp>
      <p:sp>
        <p:nvSpPr>
          <p:cNvPr id="4" name="TextBox 3"/>
          <p:cNvSpPr txBox="1"/>
          <p:nvPr/>
        </p:nvSpPr>
        <p:spPr>
          <a:xfrm>
            <a:off x="914400" y="2560320"/>
            <a:ext cx="4572000" cy="3657600"/>
          </a:xfrm>
          <a:prstGeom prst="rect">
            <a:avLst/>
          </a:prstGeom>
          <a:noFill/>
        </p:spPr>
        <p:txBody>
          <a:bodyPr wrap="square">
            <a:spAutoFit/>
          </a:bodyPr>
          <a:lstStyle/>
          <a:p>
            <a:pPr>
              <a:spcAft>
                <a:spcPts val="1000"/>
              </a:spcAft>
            </a:pPr>
            <a:r>
              <a:rPr sz="1600">
                <a:solidFill>
                  <a:srgbClr val="AAAAAA"/>
                </a:solidFill>
              </a:rPr>
              <a:t>• Learns by reading descriptions</a:t>
            </a:r>
          </a:p>
          <a:p>
            <a:pPr>
              <a:spcAft>
                <a:spcPts val="1000"/>
              </a:spcAft>
            </a:pPr>
            <a:r>
              <a:rPr sz="1600">
                <a:solidFill>
                  <a:srgbClr val="AAAAAA"/>
                </a:solidFill>
              </a:rPr>
              <a:t>• Memorizes rules, can’t observe</a:t>
            </a:r>
          </a:p>
          <a:p>
            <a:pPr>
              <a:spcAft>
                <a:spcPts val="1000"/>
              </a:spcAft>
            </a:pPr>
            <a:r>
              <a:rPr sz="1600">
                <a:solidFill>
                  <a:srgbClr val="AAAAAA"/>
                </a:solidFill>
              </a:rPr>
              <a:t>• No understanding of physics</a:t>
            </a:r>
          </a:p>
          <a:p>
            <a:pPr>
              <a:spcAft>
                <a:spcPts val="1000"/>
              </a:spcAft>
            </a:pPr>
            <a:r>
              <a:rPr sz="1600">
                <a:solidFill>
                  <a:srgbClr val="AAAAAA"/>
                </a:solidFill>
              </a:rPr>
              <a:t>• Can’t diagnose from movement</a:t>
            </a:r>
          </a:p>
        </p:txBody>
      </p:sp>
      <p:sp>
        <p:nvSpPr>
          <p:cNvPr id="5" name="Rounded Rectangle 4"/>
          <p:cNvSpPr/>
          <p:nvPr/>
        </p:nvSpPr>
        <p:spPr>
          <a:xfrm>
            <a:off x="6400800" y="1645920"/>
            <a:ext cx="4572000" cy="64008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FFFFFF"/>
                </a:solidFill>
              </a:rPr>
              <a:t>Wake AI</a:t>
            </a:r>
          </a:p>
        </p:txBody>
      </p:sp>
      <p:sp>
        <p:nvSpPr>
          <p:cNvPr id="6" name="TextBox 5"/>
          <p:cNvSpPr txBox="1"/>
          <p:nvPr/>
        </p:nvSpPr>
        <p:spPr>
          <a:xfrm>
            <a:off x="6400800" y="2560320"/>
            <a:ext cx="4572000" cy="3657600"/>
          </a:xfrm>
          <a:prstGeom prst="rect">
            <a:avLst/>
          </a:prstGeom>
          <a:noFill/>
        </p:spPr>
        <p:txBody>
          <a:bodyPr wrap="square">
            <a:spAutoFit/>
          </a:bodyPr>
          <a:lstStyle/>
          <a:p>
            <a:pPr>
              <a:spcAft>
                <a:spcPts val="1000"/>
              </a:spcAft>
            </a:pPr>
            <a:r>
              <a:rPr sz="1600">
                <a:solidFill>
                  <a:srgbClr val="F5E6C8"/>
                </a:solidFill>
              </a:rPr>
              <a:t>• Learns by watching movement</a:t>
            </a:r>
          </a:p>
          <a:p>
            <a:pPr>
              <a:spcAft>
                <a:spcPts val="1000"/>
              </a:spcAft>
            </a:pPr>
            <a:r>
              <a:rPr sz="1600">
                <a:solidFill>
                  <a:srgbClr val="F5E6C8"/>
                </a:solidFill>
              </a:rPr>
              <a:t>• Builds understanding from video</a:t>
            </a:r>
          </a:p>
          <a:p>
            <a:pPr>
              <a:spcAft>
                <a:spcPts val="1000"/>
              </a:spcAft>
            </a:pPr>
            <a:r>
              <a:rPr sz="1600">
                <a:solidFill>
                  <a:srgbClr val="F5E6C8"/>
                </a:solidFill>
              </a:rPr>
              <a:t>• Understands biomechanics</a:t>
            </a:r>
          </a:p>
          <a:p>
            <a:pPr>
              <a:spcAft>
                <a:spcPts val="1000"/>
              </a:spcAft>
            </a:pPr>
            <a:r>
              <a:rPr sz="1600">
                <a:solidFill>
                  <a:srgbClr val="F5E6C8"/>
                </a:solidFill>
              </a:rPr>
              <a:t>• Diagnoses from actual motion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Intelligence That Improves Over Time</a:t>
            </a:r>
          </a:p>
        </p:txBody>
      </p:sp>
      <p:sp>
        <p:nvSpPr>
          <p:cNvPr id="3" name="TextBox 2"/>
          <p:cNvSpPr txBox="1"/>
          <p:nvPr/>
        </p:nvSpPr>
        <p:spPr>
          <a:xfrm>
            <a:off x="731520" y="1828800"/>
            <a:ext cx="10515600" cy="3657600"/>
          </a:xfrm>
          <a:prstGeom prst="rect">
            <a:avLst/>
          </a:prstGeom>
          <a:noFill/>
        </p:spPr>
        <p:txBody>
          <a:bodyPr wrap="square">
            <a:spAutoFit/>
          </a:bodyPr>
          <a:lstStyle/>
          <a:p>
            <a:pPr>
              <a:spcAft>
                <a:spcPts val="1000"/>
              </a:spcAft>
            </a:pPr>
            <a:r>
              <a:rPr sz="2200">
                <a:solidFill>
                  <a:srgbClr val="FFFFFF"/>
                </a:solidFill>
              </a:rPr>
              <a:t>• Gets better with every athlete it observes</a:t>
            </a:r>
          </a:p>
          <a:p>
            <a:pPr>
              <a:spcAft>
                <a:spcPts val="1000"/>
              </a:spcAft>
            </a:pPr>
            <a:r>
              <a:rPr sz="2200">
                <a:solidFill>
                  <a:srgbClr val="FFFFFF"/>
                </a:solidFill>
              </a:rPr>
              <a:t>• Recognizes new movements it’s never been taught</a:t>
            </a:r>
          </a:p>
          <a:p>
            <a:pPr>
              <a:spcAft>
                <a:spcPts val="1000"/>
              </a:spcAft>
            </a:pPr>
            <a:r>
              <a:rPr sz="2200">
                <a:solidFill>
                  <a:srgbClr val="FFFFFF"/>
                </a:solidFill>
              </a:rPr>
              <a:t>• Adapts as your body changes and goals evolve</a:t>
            </a:r>
          </a:p>
        </p:txBody>
      </p:sp>
      <p:sp>
        <p:nvSpPr>
          <p:cNvPr id="4" name="Up Arrow 3"/>
          <p:cNvSpPr/>
          <p:nvPr/>
        </p:nvSpPr>
        <p:spPr>
          <a:xfrm>
            <a:off x="8229600" y="2286000"/>
            <a:ext cx="1828800" cy="2743200"/>
          </a:xfrm>
          <a:prstGeom prst="upArrow">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0" y="5303520"/>
            <a:ext cx="1828800" cy="457200"/>
          </a:xfrm>
          <a:prstGeom prst="rect">
            <a:avLst/>
          </a:prstGeom>
          <a:noFill/>
        </p:spPr>
        <p:txBody>
          <a:bodyPr wrap="square">
            <a:spAutoFit/>
          </a:bodyPr>
          <a:lstStyle/>
          <a:p>
            <a:pPr algn="ctr">
              <a:defRPr sz="1400" b="0">
                <a:solidFill>
                  <a:srgbClr val="AAAAAA"/>
                </a:solidFill>
              </a:defRPr>
            </a:pPr>
            <a:r>
              <a:t>Continuous learning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274320"/>
            <a:ext cx="10515600" cy="548640"/>
          </a:xfrm>
          <a:prstGeom prst="rect">
            <a:avLst/>
          </a:prstGeom>
          <a:noFill/>
        </p:spPr>
        <p:txBody>
          <a:bodyPr wrap="square">
            <a:spAutoFit/>
          </a:bodyPr>
          <a:lstStyle/>
          <a:p>
            <a:pPr algn="l">
              <a:defRPr sz="3200" b="1">
                <a:solidFill>
                  <a:srgbClr val="4B8EC4"/>
                </a:solidFill>
              </a:defRPr>
            </a:pPr>
            <a:r>
              <a:t>How Your Swimming Video Becomes Actionable Insight</a:t>
            </a:r>
          </a:p>
        </p:txBody>
      </p:sp>
      <p:sp>
        <p:nvSpPr>
          <p:cNvPr id="3" name="Rounded Rectangle 2"/>
          <p:cNvSpPr/>
          <p:nvPr/>
        </p:nvSpPr>
        <p:spPr>
          <a:xfrm>
            <a:off x="365760" y="1371600"/>
            <a:ext cx="1828800" cy="137160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1
Upload</a:t>
            </a:r>
          </a:p>
        </p:txBody>
      </p:sp>
      <p:sp>
        <p:nvSpPr>
          <p:cNvPr id="4" name="Right Arrow 3"/>
          <p:cNvSpPr/>
          <p:nvPr/>
        </p:nvSpPr>
        <p:spPr>
          <a:xfrm>
            <a:off x="2212848" y="178308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2560320" y="1371600"/>
            <a:ext cx="1828800" cy="137160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2
Body
Tracking</a:t>
            </a:r>
          </a:p>
        </p:txBody>
      </p:sp>
      <p:sp>
        <p:nvSpPr>
          <p:cNvPr id="6" name="Right Arrow 5"/>
          <p:cNvSpPr/>
          <p:nvPr/>
        </p:nvSpPr>
        <p:spPr>
          <a:xfrm>
            <a:off x="4407408" y="178308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4754880" y="1371600"/>
            <a:ext cx="1828800" cy="137160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3
Motion
Understanding</a:t>
            </a:r>
          </a:p>
        </p:txBody>
      </p:sp>
      <p:sp>
        <p:nvSpPr>
          <p:cNvPr id="8" name="Right Arrow 7"/>
          <p:cNvSpPr/>
          <p:nvPr/>
        </p:nvSpPr>
        <p:spPr>
          <a:xfrm>
            <a:off x="6601968" y="178308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949440" y="1371600"/>
            <a:ext cx="1828800" cy="137160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4
3D
Reconstruction</a:t>
            </a:r>
          </a:p>
        </p:txBody>
      </p:sp>
      <p:sp>
        <p:nvSpPr>
          <p:cNvPr id="10" name="Right Arrow 9"/>
          <p:cNvSpPr/>
          <p:nvPr/>
        </p:nvSpPr>
        <p:spPr>
          <a:xfrm>
            <a:off x="8796528" y="1783080"/>
            <a:ext cx="329184" cy="457200"/>
          </a:xfrm>
          <a:prstGeom prst="rightArrow">
            <a:avLst/>
          </a:prstGeom>
          <a:solidFill>
            <a:srgbClr val="AAAA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44000" y="1371600"/>
            <a:ext cx="1828800" cy="137160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300" b="1">
                <a:solidFill>
                  <a:srgbClr val="FFFFFF"/>
                </a:solidFill>
              </a:rPr>
              <a:t>5
Insight
Synthesis</a:t>
            </a:r>
          </a:p>
        </p:txBody>
      </p:sp>
      <p:sp>
        <p:nvSpPr>
          <p:cNvPr id="12" name="TextBox 11"/>
          <p:cNvSpPr txBox="1"/>
          <p:nvPr/>
        </p:nvSpPr>
        <p:spPr>
          <a:xfrm>
            <a:off x="365760" y="3017520"/>
            <a:ext cx="1828800" cy="1097280"/>
          </a:xfrm>
          <a:prstGeom prst="rect">
            <a:avLst/>
          </a:prstGeom>
          <a:noFill/>
        </p:spPr>
        <p:txBody>
          <a:bodyPr wrap="square">
            <a:spAutoFit/>
          </a:bodyPr>
          <a:lstStyle/>
          <a:p>
            <a:pPr algn="ctr">
              <a:defRPr sz="1200" b="0">
                <a:solidFill>
                  <a:srgbClr val="AAAAAA"/>
                </a:solidFill>
              </a:defRPr>
            </a:pPr>
            <a:r>
              <a:t>30-60s iPhone video</a:t>
            </a:r>
            <a:br/>
            <a:r>
              <a:t>uploaded securely</a:t>
            </a:r>
          </a:p>
        </p:txBody>
      </p:sp>
      <p:sp>
        <p:nvSpPr>
          <p:cNvPr id="13" name="TextBox 12"/>
          <p:cNvSpPr txBox="1"/>
          <p:nvPr/>
        </p:nvSpPr>
        <p:spPr>
          <a:xfrm>
            <a:off x="2560320" y="3017520"/>
            <a:ext cx="1828800" cy="1097280"/>
          </a:xfrm>
          <a:prstGeom prst="rect">
            <a:avLst/>
          </a:prstGeom>
          <a:noFill/>
        </p:spPr>
        <p:txBody>
          <a:bodyPr wrap="square">
            <a:spAutoFit/>
          </a:bodyPr>
          <a:lstStyle/>
          <a:p>
            <a:pPr algn="ctr">
              <a:defRPr sz="1200" b="0">
                <a:solidFill>
                  <a:srgbClr val="AAAAAA"/>
                </a:solidFill>
              </a:defRPr>
            </a:pPr>
            <a:r>
              <a:t>17 key body points</a:t>
            </a:r>
            <a:br/>
            <a:r>
              <a:t>tracked per frame</a:t>
            </a:r>
          </a:p>
        </p:txBody>
      </p:sp>
      <p:sp>
        <p:nvSpPr>
          <p:cNvPr id="14" name="TextBox 13"/>
          <p:cNvSpPr txBox="1"/>
          <p:nvPr/>
        </p:nvSpPr>
        <p:spPr>
          <a:xfrm>
            <a:off x="4754880" y="3017520"/>
            <a:ext cx="1828800" cy="1097280"/>
          </a:xfrm>
          <a:prstGeom prst="rect">
            <a:avLst/>
          </a:prstGeom>
          <a:noFill/>
        </p:spPr>
        <p:txBody>
          <a:bodyPr wrap="square">
            <a:spAutoFit/>
          </a:bodyPr>
          <a:lstStyle/>
          <a:p>
            <a:pPr algn="ctr">
              <a:defRPr sz="1200" b="0">
                <a:solidFill>
                  <a:srgbClr val="AAAAAA"/>
                </a:solidFill>
              </a:defRPr>
            </a:pPr>
            <a:r>
              <a:t>Temporal patterns</a:t>
            </a:r>
            <a:br/>
            <a:r>
              <a:t>stroke rhythm, consistency</a:t>
            </a:r>
          </a:p>
        </p:txBody>
      </p:sp>
      <p:sp>
        <p:nvSpPr>
          <p:cNvPr id="15" name="TextBox 14"/>
          <p:cNvSpPr txBox="1"/>
          <p:nvPr/>
        </p:nvSpPr>
        <p:spPr>
          <a:xfrm>
            <a:off x="6949440" y="3017520"/>
            <a:ext cx="1828800" cy="1097280"/>
          </a:xfrm>
          <a:prstGeom prst="rect">
            <a:avLst/>
          </a:prstGeom>
          <a:noFill/>
        </p:spPr>
        <p:txBody>
          <a:bodyPr wrap="square">
            <a:spAutoFit/>
          </a:bodyPr>
          <a:lstStyle/>
          <a:p>
            <a:pPr algn="ctr">
              <a:defRPr sz="1200" b="0">
                <a:solidFill>
                  <a:srgbClr val="AAAAAA"/>
                </a:solidFill>
              </a:defRPr>
            </a:pPr>
            <a:r>
              <a:t>Depth and rotation</a:t>
            </a:r>
            <a:br/>
            <a:r>
              <a:t>from 2D to 3D</a:t>
            </a:r>
          </a:p>
        </p:txBody>
      </p:sp>
      <p:sp>
        <p:nvSpPr>
          <p:cNvPr id="16" name="TextBox 15"/>
          <p:cNvSpPr txBox="1"/>
          <p:nvPr/>
        </p:nvSpPr>
        <p:spPr>
          <a:xfrm>
            <a:off x="9144000" y="3017520"/>
            <a:ext cx="1828800" cy="1097280"/>
          </a:xfrm>
          <a:prstGeom prst="rect">
            <a:avLst/>
          </a:prstGeom>
          <a:noFill/>
        </p:spPr>
        <p:txBody>
          <a:bodyPr wrap="square">
            <a:spAutoFit/>
          </a:bodyPr>
          <a:lstStyle/>
          <a:p>
            <a:pPr algn="ctr">
              <a:defRPr sz="1200" b="0">
                <a:solidFill>
                  <a:srgbClr val="AAAAAA"/>
                </a:solidFill>
              </a:defRPr>
            </a:pPr>
            <a:r>
              <a:t>Stroke analysis</a:t>
            </a:r>
            <a:br/>
            <a:r>
              <a:t>and recommended drills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Why This Approach Works for Swimming</a:t>
            </a:r>
          </a:p>
        </p:txBody>
      </p:sp>
      <p:sp>
        <p:nvSpPr>
          <p:cNvPr id="3" name="TextBox 2"/>
          <p:cNvSpPr txBox="1"/>
          <p:nvPr/>
        </p:nvSpPr>
        <p:spPr>
          <a:xfrm>
            <a:off x="914400" y="1645920"/>
            <a:ext cx="731520" cy="731520"/>
          </a:xfrm>
          <a:prstGeom prst="rect">
            <a:avLst/>
          </a:prstGeom>
          <a:noFill/>
        </p:spPr>
        <p:txBody>
          <a:bodyPr wrap="square">
            <a:spAutoFit/>
          </a:bodyPr>
          <a:lstStyle/>
          <a:p>
            <a:pPr algn="ctr">
              <a:defRPr sz="3200" b="0">
                <a:solidFill>
                  <a:srgbClr val="FFFFFF"/>
                </a:solidFill>
              </a:defRPr>
            </a:pPr>
            <a:r>
              <a:t>≋</a:t>
            </a:r>
          </a:p>
        </p:txBody>
      </p:sp>
      <p:sp>
        <p:nvSpPr>
          <p:cNvPr id="4" name="TextBox 3"/>
          <p:cNvSpPr txBox="1"/>
          <p:nvPr/>
        </p:nvSpPr>
        <p:spPr>
          <a:xfrm>
            <a:off x="1828800" y="1645920"/>
            <a:ext cx="3657600" cy="457200"/>
          </a:xfrm>
          <a:prstGeom prst="rect">
            <a:avLst/>
          </a:prstGeom>
          <a:noFill/>
        </p:spPr>
        <p:txBody>
          <a:bodyPr wrap="square">
            <a:spAutoFit/>
          </a:bodyPr>
          <a:lstStyle/>
          <a:p>
            <a:pPr algn="l">
              <a:defRPr sz="2000" b="1">
                <a:solidFill>
                  <a:srgbClr val="FFFFFF"/>
                </a:solidFill>
              </a:defRPr>
            </a:pPr>
            <a:r>
              <a:t>Persistence through occlusion</a:t>
            </a:r>
          </a:p>
        </p:txBody>
      </p:sp>
      <p:sp>
        <p:nvSpPr>
          <p:cNvPr id="5" name="TextBox 4"/>
          <p:cNvSpPr txBox="1"/>
          <p:nvPr/>
        </p:nvSpPr>
        <p:spPr>
          <a:xfrm>
            <a:off x="1828800" y="2103120"/>
            <a:ext cx="7315200" cy="457200"/>
          </a:xfrm>
          <a:prstGeom prst="rect">
            <a:avLst/>
          </a:prstGeom>
          <a:noFill/>
        </p:spPr>
        <p:txBody>
          <a:bodyPr wrap="square">
            <a:spAutoFit/>
          </a:bodyPr>
          <a:lstStyle/>
          <a:p>
            <a:pPr algn="l">
              <a:defRPr sz="1600" b="0">
                <a:solidFill>
                  <a:srgbClr val="AAAAAA"/>
                </a:solidFill>
              </a:defRPr>
            </a:pPr>
            <a:r>
              <a:t>Tracks movement through splashing and turbulence</a:t>
            </a:r>
          </a:p>
        </p:txBody>
      </p:sp>
      <p:sp>
        <p:nvSpPr>
          <p:cNvPr id="6" name="TextBox 5"/>
          <p:cNvSpPr txBox="1"/>
          <p:nvPr/>
        </p:nvSpPr>
        <p:spPr>
          <a:xfrm>
            <a:off x="914400" y="2834640"/>
            <a:ext cx="731520" cy="731520"/>
          </a:xfrm>
          <a:prstGeom prst="rect">
            <a:avLst/>
          </a:prstGeom>
          <a:noFill/>
        </p:spPr>
        <p:txBody>
          <a:bodyPr wrap="square">
            <a:spAutoFit/>
          </a:bodyPr>
          <a:lstStyle/>
          <a:p>
            <a:pPr algn="ctr">
              <a:defRPr sz="3200" b="0">
                <a:solidFill>
                  <a:srgbClr val="FFFFFF"/>
                </a:solidFill>
              </a:defRPr>
            </a:pPr>
            <a:r>
              <a:t>◈</a:t>
            </a:r>
          </a:p>
        </p:txBody>
      </p:sp>
      <p:sp>
        <p:nvSpPr>
          <p:cNvPr id="7" name="TextBox 6"/>
          <p:cNvSpPr txBox="1"/>
          <p:nvPr/>
        </p:nvSpPr>
        <p:spPr>
          <a:xfrm>
            <a:off x="1828800" y="2834640"/>
            <a:ext cx="3657600" cy="457200"/>
          </a:xfrm>
          <a:prstGeom prst="rect">
            <a:avLst/>
          </a:prstGeom>
          <a:noFill/>
        </p:spPr>
        <p:txBody>
          <a:bodyPr wrap="square">
            <a:spAutoFit/>
          </a:bodyPr>
          <a:lstStyle/>
          <a:p>
            <a:pPr algn="l">
              <a:defRPr sz="2000" b="1">
                <a:solidFill>
                  <a:srgbClr val="FFFFFF"/>
                </a:solidFill>
              </a:defRPr>
            </a:pPr>
            <a:r>
              <a:t>Pattern recognition</a:t>
            </a:r>
          </a:p>
        </p:txBody>
      </p:sp>
      <p:sp>
        <p:nvSpPr>
          <p:cNvPr id="8" name="TextBox 7"/>
          <p:cNvSpPr txBox="1"/>
          <p:nvPr/>
        </p:nvSpPr>
        <p:spPr>
          <a:xfrm>
            <a:off x="1828800" y="3291840"/>
            <a:ext cx="7315200" cy="457200"/>
          </a:xfrm>
          <a:prstGeom prst="rect">
            <a:avLst/>
          </a:prstGeom>
          <a:noFill/>
        </p:spPr>
        <p:txBody>
          <a:bodyPr wrap="square">
            <a:spAutoFit/>
          </a:bodyPr>
          <a:lstStyle/>
          <a:p>
            <a:pPr algn="l">
              <a:defRPr sz="1600" b="0">
                <a:solidFill>
                  <a:srgbClr val="AAAAAA"/>
                </a:solidFill>
              </a:defRPr>
            </a:pPr>
            <a:r>
              <a:t>Distinguishes good form from compensatory movement</a:t>
            </a:r>
          </a:p>
        </p:txBody>
      </p:sp>
      <p:sp>
        <p:nvSpPr>
          <p:cNvPr id="9" name="TextBox 8"/>
          <p:cNvSpPr txBox="1"/>
          <p:nvPr/>
        </p:nvSpPr>
        <p:spPr>
          <a:xfrm>
            <a:off x="914400" y="4023360"/>
            <a:ext cx="731520" cy="731520"/>
          </a:xfrm>
          <a:prstGeom prst="rect">
            <a:avLst/>
          </a:prstGeom>
          <a:noFill/>
        </p:spPr>
        <p:txBody>
          <a:bodyPr wrap="square">
            <a:spAutoFit/>
          </a:bodyPr>
          <a:lstStyle/>
          <a:p>
            <a:pPr algn="ctr">
              <a:defRPr sz="3200" b="0">
                <a:solidFill>
                  <a:srgbClr val="FFFFFF"/>
                </a:solidFill>
              </a:defRPr>
            </a:pPr>
            <a:r>
              <a:t>◎</a:t>
            </a:r>
          </a:p>
        </p:txBody>
      </p:sp>
      <p:sp>
        <p:nvSpPr>
          <p:cNvPr id="10" name="TextBox 9"/>
          <p:cNvSpPr txBox="1"/>
          <p:nvPr/>
        </p:nvSpPr>
        <p:spPr>
          <a:xfrm>
            <a:off x="1828800" y="4023360"/>
            <a:ext cx="3657600" cy="457200"/>
          </a:xfrm>
          <a:prstGeom prst="rect">
            <a:avLst/>
          </a:prstGeom>
          <a:noFill/>
        </p:spPr>
        <p:txBody>
          <a:bodyPr wrap="square">
            <a:spAutoFit/>
          </a:bodyPr>
          <a:lstStyle/>
          <a:p>
            <a:pPr algn="l">
              <a:defRPr sz="2000" b="1">
                <a:solidFill>
                  <a:srgbClr val="FFFFFF"/>
                </a:solidFill>
              </a:defRPr>
            </a:pPr>
            <a:r>
              <a:t>Context awareness</a:t>
            </a:r>
          </a:p>
        </p:txBody>
      </p:sp>
      <p:sp>
        <p:nvSpPr>
          <p:cNvPr id="11" name="TextBox 10"/>
          <p:cNvSpPr txBox="1"/>
          <p:nvPr/>
        </p:nvSpPr>
        <p:spPr>
          <a:xfrm>
            <a:off x="1828800" y="4480560"/>
            <a:ext cx="7315200" cy="457200"/>
          </a:xfrm>
          <a:prstGeom prst="rect">
            <a:avLst/>
          </a:prstGeom>
          <a:noFill/>
        </p:spPr>
        <p:txBody>
          <a:bodyPr wrap="square">
            <a:spAutoFit/>
          </a:bodyPr>
          <a:lstStyle/>
          <a:p>
            <a:pPr algn="l">
              <a:defRPr sz="1600" b="0">
                <a:solidFill>
                  <a:srgbClr val="AAAAAA"/>
                </a:solidFill>
              </a:defRPr>
            </a:pPr>
            <a:r>
              <a:t>Same motion means different things in freestyle vs. butterfly</a:t>
            </a:r>
          </a:p>
        </p:txBody>
      </p:sp>
      <p:sp>
        <p:nvSpPr>
          <p:cNvPr id="12" name="TextBox 11"/>
          <p:cNvSpPr txBox="1"/>
          <p:nvPr/>
        </p:nvSpPr>
        <p:spPr>
          <a:xfrm>
            <a:off x="914400" y="5212080"/>
            <a:ext cx="731520" cy="731520"/>
          </a:xfrm>
          <a:prstGeom prst="rect">
            <a:avLst/>
          </a:prstGeom>
          <a:noFill/>
        </p:spPr>
        <p:txBody>
          <a:bodyPr wrap="square">
            <a:spAutoFit/>
          </a:bodyPr>
          <a:lstStyle/>
          <a:p>
            <a:pPr algn="ctr">
              <a:defRPr sz="3200" b="0">
                <a:solidFill>
                  <a:srgbClr val="FFFFFF"/>
                </a:solidFill>
              </a:defRPr>
            </a:pPr>
            <a:r>
              <a:t>⚙</a:t>
            </a:r>
          </a:p>
        </p:txBody>
      </p:sp>
      <p:sp>
        <p:nvSpPr>
          <p:cNvPr id="13" name="TextBox 12"/>
          <p:cNvSpPr txBox="1"/>
          <p:nvPr/>
        </p:nvSpPr>
        <p:spPr>
          <a:xfrm>
            <a:off x="1828800" y="5212080"/>
            <a:ext cx="3657600" cy="457200"/>
          </a:xfrm>
          <a:prstGeom prst="rect">
            <a:avLst/>
          </a:prstGeom>
          <a:noFill/>
        </p:spPr>
        <p:txBody>
          <a:bodyPr wrap="square">
            <a:spAutoFit/>
          </a:bodyPr>
          <a:lstStyle/>
          <a:p>
            <a:pPr algn="l">
              <a:defRPr sz="2000" b="1">
                <a:solidFill>
                  <a:srgbClr val="FFFFFF"/>
                </a:solidFill>
              </a:defRPr>
            </a:pPr>
            <a:r>
              <a:t>Physics intuition</a:t>
            </a:r>
          </a:p>
        </p:txBody>
      </p:sp>
      <p:sp>
        <p:nvSpPr>
          <p:cNvPr id="14" name="TextBox 13"/>
          <p:cNvSpPr txBox="1"/>
          <p:nvPr/>
        </p:nvSpPr>
        <p:spPr>
          <a:xfrm>
            <a:off x="1828800" y="5669280"/>
            <a:ext cx="7315200" cy="457200"/>
          </a:xfrm>
          <a:prstGeom prst="rect">
            <a:avLst/>
          </a:prstGeom>
          <a:noFill/>
        </p:spPr>
        <p:txBody>
          <a:bodyPr wrap="square">
            <a:spAutoFit/>
          </a:bodyPr>
          <a:lstStyle/>
          <a:p>
            <a:pPr algn="l">
              <a:defRPr sz="1600" b="0">
                <a:solidFill>
                  <a:srgbClr val="AAAAAA"/>
                </a:solidFill>
              </a:defRPr>
            </a:pPr>
            <a:r>
              <a:t>Learns fluid dynamics from observation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Beyond Video: A Complete Picture of Your Health</a:t>
            </a:r>
          </a:p>
        </p:txBody>
      </p:sp>
      <p:sp>
        <p:nvSpPr>
          <p:cNvPr id="3" name="Oval 2"/>
          <p:cNvSpPr/>
          <p:nvPr/>
        </p:nvSpPr>
        <p:spPr>
          <a:xfrm>
            <a:off x="3809390" y="1554480"/>
            <a:ext cx="4572000" cy="4572000"/>
          </a:xfrm>
          <a:prstGeom prst="ellipse">
            <a:avLst/>
          </a:prstGeom>
          <a:solidFill>
            <a:srgbClr val="1A3A4A"/>
          </a:solidFill>
          <a:ln w="12700">
            <a:solidFill>
              <a:srgbClr val="4B8EC4"/>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Nutrition • Recovery</a:t>
            </a:r>
          </a:p>
        </p:txBody>
      </p:sp>
      <p:sp>
        <p:nvSpPr>
          <p:cNvPr id="4" name="Oval 3"/>
          <p:cNvSpPr/>
          <p:nvPr/>
        </p:nvSpPr>
        <p:spPr>
          <a:xfrm>
            <a:off x="4449470" y="2194560"/>
            <a:ext cx="3291840" cy="3291840"/>
          </a:xfrm>
          <a:prstGeom prst="ellipse">
            <a:avLst/>
          </a:prstGeom>
          <a:solidFill>
            <a:srgbClr val="205060"/>
          </a:solidFill>
          <a:ln w="12700">
            <a:solidFill>
              <a:srgbClr val="4B8EC4"/>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400" b="1">
                <a:solidFill>
                  <a:srgbClr val="FFFFFF"/>
                </a:solidFill>
              </a:rPr>
              <a:t>Heart Rate • Sleep</a:t>
            </a:r>
          </a:p>
        </p:txBody>
      </p:sp>
      <p:sp>
        <p:nvSpPr>
          <p:cNvPr id="5" name="Oval 4"/>
          <p:cNvSpPr/>
          <p:nvPr/>
        </p:nvSpPr>
        <p:spPr>
          <a:xfrm>
            <a:off x="5180990" y="2926080"/>
            <a:ext cx="1828800" cy="1828800"/>
          </a:xfrm>
          <a:prstGeom prst="ellipse">
            <a:avLst/>
          </a:prstGeom>
          <a:solidFill>
            <a:srgbClr val="4B8EC4"/>
          </a:solidFill>
          <a:ln w="12700">
            <a:solidFill>
              <a:srgbClr val="4B8EC4"/>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Video</a:t>
            </a:r>
          </a:p>
        </p:txBody>
      </p:sp>
      <p:sp>
        <p:nvSpPr>
          <p:cNvPr id="6" name="TextBox 5"/>
          <p:cNvSpPr txBox="1"/>
          <p:nvPr/>
        </p:nvSpPr>
        <p:spPr>
          <a:xfrm>
            <a:off x="457200" y="1371600"/>
            <a:ext cx="3657600" cy="1828800"/>
          </a:xfrm>
          <a:prstGeom prst="rect">
            <a:avLst/>
          </a:prstGeom>
          <a:noFill/>
        </p:spPr>
        <p:txBody>
          <a:bodyPr wrap="square">
            <a:spAutoFit/>
          </a:bodyPr>
          <a:lstStyle/>
          <a:p>
            <a:pPr algn="l">
              <a:defRPr sz="1800" b="0">
                <a:solidFill>
                  <a:srgbClr val="FFFFFF"/>
                </a:solidFill>
              </a:defRPr>
            </a:pPr>
            <a:r>
              <a:t>Each new sensor builds on</a:t>
            </a:r>
            <a:br/>
            <a:r>
              <a:t>what Wake already knows</a:t>
            </a:r>
          </a:p>
        </p:txBody>
      </p:sp>
      <p:sp>
        <p:nvSpPr>
          <p:cNvPr id="7" name="TextBox 6"/>
          <p:cNvSpPr txBox="1"/>
          <p:nvPr/>
        </p:nvSpPr>
        <p:spPr>
          <a:xfrm>
            <a:off x="457200" y="2743200"/>
            <a:ext cx="3657600" cy="1371600"/>
          </a:xfrm>
          <a:prstGeom prst="rect">
            <a:avLst/>
          </a:prstGeom>
          <a:noFill/>
        </p:spPr>
        <p:txBody>
          <a:bodyPr wrap="square">
            <a:spAutoFit/>
          </a:bodyPr>
          <a:lstStyle/>
          <a:p>
            <a:pPr algn="l">
              <a:defRPr sz="1600" b="0">
                <a:solidFill>
                  <a:srgbClr val="AAAAAA"/>
                </a:solidFill>
              </a:defRPr>
            </a:pPr>
            <a:r>
              <a:t>No starting from scratch —</a:t>
            </a:r>
            <a:br/>
            <a:r>
              <a:t>just a more complete picture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Wake AI: Dynamic Wellness Intelligence</a:t>
            </a:r>
          </a:p>
        </p:txBody>
      </p:sp>
      <p:sp>
        <p:nvSpPr>
          <p:cNvPr id="3" name="TextBox 2"/>
          <p:cNvSpPr txBox="1"/>
          <p:nvPr/>
        </p:nvSpPr>
        <p:spPr>
          <a:xfrm>
            <a:off x="548640" y="1828800"/>
            <a:ext cx="256032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Safety Monitoring</a:t>
            </a:r>
          </a:p>
          <a:p>
            <a:pPr algn="ctr">
              <a:spcBef>
                <a:spcPts val="400"/>
              </a:spcBef>
            </a:pPr>
            <a:r>
              <a:rPr sz="1400">
                <a:solidFill>
                  <a:srgbClr val="AAAAAA"/>
                </a:solidFill>
              </a:rPr>
              <a:t>Research direction:
not in the app today</a:t>
            </a:r>
          </a:p>
        </p:txBody>
      </p:sp>
      <p:sp>
        <p:nvSpPr>
          <p:cNvPr id="4" name="TextBox 3"/>
          <p:cNvSpPr txBox="1"/>
          <p:nvPr/>
        </p:nvSpPr>
        <p:spPr>
          <a:xfrm>
            <a:off x="3291840" y="1828800"/>
            <a:ext cx="2560320" cy="3200400"/>
          </a:xfrm>
          <a:prstGeom prst="rect">
            <a:avLst/>
          </a:prstGeom>
          <a:noFill/>
        </p:spPr>
        <p:txBody>
          <a:bodyPr wrap="square">
            <a:spAutoFit/>
          </a:bodyPr>
          <a:lstStyle/>
          <a:p>
            <a:pPr algn="ctr"/>
            <a:r>
              <a:rPr sz="3600"/>
              <a:t>↗</a:t>
            </a:r>
          </a:p>
          <a:p>
            <a:pPr algn="ctr">
              <a:spcBef>
                <a:spcPts val="800"/>
              </a:spcBef>
            </a:pPr>
            <a:r>
              <a:rPr sz="1600" b="1">
                <a:solidFill>
                  <a:srgbClr val="FFFFFF"/>
                </a:solidFill>
              </a:rPr>
              <a:t>Performance Analytics</a:t>
            </a:r>
          </a:p>
          <a:p>
            <a:pPr algn="ctr">
              <a:spcBef>
                <a:spcPts val="400"/>
              </a:spcBef>
            </a:pPr>
            <a:r>
              <a:rPr sz="1400">
                <a:solidFill>
                  <a:srgbClr val="AAAAAA"/>
                </a:solidFill>
              </a:rPr>
              <a:t>Swim pace per 100 m
from Garmin laps</a:t>
            </a:r>
          </a:p>
        </p:txBody>
      </p:sp>
      <p:sp>
        <p:nvSpPr>
          <p:cNvPr id="5" name="TextBox 4"/>
          <p:cNvSpPr txBox="1"/>
          <p:nvPr/>
        </p:nvSpPr>
        <p:spPr>
          <a:xfrm>
            <a:off x="6035040" y="1828800"/>
            <a:ext cx="2560320" cy="3200400"/>
          </a:xfrm>
          <a:prstGeom prst="rect">
            <a:avLst/>
          </a:prstGeom>
          <a:noFill/>
        </p:spPr>
        <p:txBody>
          <a:bodyPr wrap="square">
            <a:spAutoFit/>
          </a:bodyPr>
          <a:lstStyle/>
          <a:p>
            <a:pPr algn="ctr"/>
            <a:r>
              <a:rPr sz="3600"/>
              <a:t>3</a:t>
            </a:r>
          </a:p>
          <a:p>
            <a:pPr algn="ctr">
              <a:spcBef>
                <a:spcPts val="800"/>
              </a:spcBef>
            </a:pPr>
            <a:r>
              <a:rPr sz="1600" b="1">
                <a:solidFill>
                  <a:srgbClr val="FFFFFF"/>
                </a:solidFill>
              </a:rPr>
              <a:t>Technique Analysis</a:t>
            </a:r>
          </a:p>
          <a:p>
            <a:pPr algn="ctr">
              <a:spcBef>
                <a:spcPts val="400"/>
              </a:spcBef>
            </a:pPr>
            <a:r>
              <a:rPr sz="1400">
                <a:solidFill>
                  <a:srgbClr val="AAAAAA"/>
                </a:solidFill>
              </a:rPr>
              <a:t>Pose overlay, 3D mesh and
a written stroke analysis</a:t>
            </a:r>
          </a:p>
        </p:txBody>
      </p:sp>
      <p:sp>
        <p:nvSpPr>
          <p:cNvPr id="6" name="TextBox 5"/>
          <p:cNvSpPr txBox="1"/>
          <p:nvPr/>
        </p:nvSpPr>
        <p:spPr>
          <a:xfrm>
            <a:off x="8778240" y="1828800"/>
            <a:ext cx="2560320" cy="3200400"/>
          </a:xfrm>
          <a:prstGeom prst="rect">
            <a:avLst/>
          </a:prstGeom>
          <a:noFill/>
        </p:spPr>
        <p:txBody>
          <a:bodyPr wrap="square">
            <a:spAutoFit/>
          </a:bodyPr>
          <a:lstStyle/>
          <a:p>
            <a:pPr algn="ctr"/>
            <a:r>
              <a:rPr sz="3600"/>
              <a:t>1</a:t>
            </a:r>
          </a:p>
          <a:p>
            <a:pPr algn="ctr">
              <a:spcBef>
                <a:spcPts val="800"/>
              </a:spcBef>
            </a:pPr>
            <a:r>
              <a:rPr sz="1600" b="1">
                <a:solidFill>
                  <a:srgbClr val="FFFFFF"/>
                </a:solidFill>
              </a:rPr>
              <a:t>iOS App</a:t>
            </a:r>
          </a:p>
          <a:p>
            <a:pPr algn="ctr">
              <a:spcBef>
                <a:spcPts val="400"/>
              </a:spcBef>
            </a:pPr>
            <a:r>
              <a:rPr sz="1400">
                <a:solidFill>
                  <a:srgbClr val="AAAAAA"/>
                </a:solidFill>
              </a:rPr>
              <a:t>Video upload and analysis
on iPhone (TestFlight beta)</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Detailed Swimming Insights</a:t>
            </a:r>
          </a:p>
        </p:txBody>
      </p:sp>
      <p:sp>
        <p:nvSpPr>
          <p:cNvPr id="3" name="TextBox 2"/>
          <p:cNvSpPr txBox="1"/>
          <p:nvPr/>
        </p:nvSpPr>
        <p:spPr>
          <a:xfrm>
            <a:off x="914400" y="1645920"/>
            <a:ext cx="731520" cy="731520"/>
          </a:xfrm>
          <a:prstGeom prst="rect">
            <a:avLst/>
          </a:prstGeom>
          <a:noFill/>
        </p:spPr>
        <p:txBody>
          <a:bodyPr wrap="square">
            <a:spAutoFit/>
          </a:bodyPr>
          <a:lstStyle/>
          <a:p>
            <a:pPr algn="ctr">
              <a:defRPr sz="3200" b="0">
                <a:solidFill>
                  <a:srgbClr val="FFFFFF"/>
                </a:solidFill>
              </a:defRPr>
            </a:pPr>
            <a:r>
              <a:t>○</a:t>
            </a:r>
          </a:p>
        </p:txBody>
      </p:sp>
      <p:sp>
        <p:nvSpPr>
          <p:cNvPr id="4" name="TextBox 3"/>
          <p:cNvSpPr txBox="1"/>
          <p:nvPr/>
        </p:nvSpPr>
        <p:spPr>
          <a:xfrm>
            <a:off x="1828800" y="1645920"/>
            <a:ext cx="3657600" cy="457200"/>
          </a:xfrm>
          <a:prstGeom prst="rect">
            <a:avLst/>
          </a:prstGeom>
          <a:noFill/>
        </p:spPr>
        <p:txBody>
          <a:bodyPr wrap="square">
            <a:spAutoFit/>
          </a:bodyPr>
          <a:lstStyle/>
          <a:p>
            <a:pPr algn="l">
              <a:defRPr sz="2000" b="1">
                <a:solidFill>
                  <a:srgbClr val="FFFFFF"/>
                </a:solidFill>
              </a:defRPr>
            </a:pPr>
            <a:r>
              <a:t>Water Safety Monitoring</a:t>
            </a:r>
          </a:p>
        </p:txBody>
      </p:sp>
      <p:sp>
        <p:nvSpPr>
          <p:cNvPr id="5" name="TextBox 4"/>
          <p:cNvSpPr txBox="1"/>
          <p:nvPr/>
        </p:nvSpPr>
        <p:spPr>
          <a:xfrm>
            <a:off x="1828800" y="2103120"/>
            <a:ext cx="7315200" cy="457200"/>
          </a:xfrm>
          <a:prstGeom prst="rect">
            <a:avLst/>
          </a:prstGeom>
          <a:noFill/>
        </p:spPr>
        <p:txBody>
          <a:bodyPr wrap="square">
            <a:spAutoFit/>
          </a:bodyPr>
          <a:lstStyle/>
          <a:p>
            <a:pPr algn="l">
              <a:defRPr sz="1600" b="0">
                <a:solidFill>
                  <a:srgbClr val="AAAAAA"/>
                </a:solidFill>
              </a:defRPr>
            </a:pPr>
            <a:r>
              <a:t>Research direction: not in the app today</a:t>
            </a:r>
          </a:p>
        </p:txBody>
      </p:sp>
      <p:sp>
        <p:nvSpPr>
          <p:cNvPr id="6" name="TextBox 5"/>
          <p:cNvSpPr txBox="1"/>
          <p:nvPr/>
        </p:nvSpPr>
        <p:spPr>
          <a:xfrm>
            <a:off x="914400" y="2834640"/>
            <a:ext cx="731520" cy="731520"/>
          </a:xfrm>
          <a:prstGeom prst="rect">
            <a:avLst/>
          </a:prstGeom>
          <a:noFill/>
        </p:spPr>
        <p:txBody>
          <a:bodyPr wrap="square">
            <a:spAutoFit/>
          </a:bodyPr>
          <a:lstStyle/>
          <a:p>
            <a:pPr algn="ctr">
              <a:defRPr sz="3200" b="0">
                <a:solidFill>
                  <a:srgbClr val="FFFFFF"/>
                </a:solidFill>
              </a:defRPr>
            </a:pPr>
            <a:r>
              <a:t>3</a:t>
            </a:r>
          </a:p>
        </p:txBody>
      </p:sp>
      <p:sp>
        <p:nvSpPr>
          <p:cNvPr id="7" name="TextBox 6"/>
          <p:cNvSpPr txBox="1"/>
          <p:nvPr/>
        </p:nvSpPr>
        <p:spPr>
          <a:xfrm>
            <a:off x="1828800" y="2834640"/>
            <a:ext cx="3657600" cy="457200"/>
          </a:xfrm>
          <a:prstGeom prst="rect">
            <a:avLst/>
          </a:prstGeom>
          <a:noFill/>
        </p:spPr>
        <p:txBody>
          <a:bodyPr wrap="square">
            <a:spAutoFit/>
          </a:bodyPr>
          <a:lstStyle/>
          <a:p>
            <a:pPr algn="l">
              <a:defRPr sz="2000" b="1">
                <a:solidFill>
                  <a:srgbClr val="FFFFFF"/>
                </a:solidFill>
              </a:defRPr>
            </a:pPr>
            <a:r>
              <a:t>Stroke Technique Analysis</a:t>
            </a:r>
          </a:p>
        </p:txBody>
      </p:sp>
      <p:sp>
        <p:nvSpPr>
          <p:cNvPr id="8" name="TextBox 7"/>
          <p:cNvSpPr txBox="1"/>
          <p:nvPr/>
        </p:nvSpPr>
        <p:spPr>
          <a:xfrm>
            <a:off x="1828800" y="3291840"/>
            <a:ext cx="7315200" cy="457200"/>
          </a:xfrm>
          <a:prstGeom prst="rect">
            <a:avLst/>
          </a:prstGeom>
          <a:noFill/>
        </p:spPr>
        <p:txBody>
          <a:bodyPr wrap="square">
            <a:spAutoFit/>
          </a:bodyPr>
          <a:lstStyle/>
          <a:p>
            <a:pPr algn="l">
              <a:defRPr sz="1600" b="0">
                <a:solidFill>
                  <a:srgbClr val="AAAAAA"/>
                </a:solidFill>
              </a:defRPr>
            </a:pPr>
            <a:r>
              <a:t>Kick, Pull and Breathing notes; compare two videos</a:t>
            </a:r>
          </a:p>
        </p:txBody>
      </p:sp>
      <p:sp>
        <p:nvSpPr>
          <p:cNvPr id="9" name="TextBox 8"/>
          <p:cNvSpPr txBox="1"/>
          <p:nvPr/>
        </p:nvSpPr>
        <p:spPr>
          <a:xfrm>
            <a:off x="914400" y="4023360"/>
            <a:ext cx="731520" cy="731520"/>
          </a:xfrm>
          <a:prstGeom prst="rect">
            <a:avLst/>
          </a:prstGeom>
          <a:noFill/>
        </p:spPr>
        <p:txBody>
          <a:bodyPr wrap="square">
            <a:spAutoFit/>
          </a:bodyPr>
          <a:lstStyle/>
          <a:p>
            <a:pPr algn="ctr">
              <a:defRPr sz="3200" b="0">
                <a:solidFill>
                  <a:srgbClr val="FFFFFF"/>
                </a:solidFill>
              </a:defRPr>
            </a:pPr>
            <a:r>
              <a:t>↓</a:t>
            </a:r>
          </a:p>
        </p:txBody>
      </p:sp>
      <p:sp>
        <p:nvSpPr>
          <p:cNvPr id="10" name="TextBox 9"/>
          <p:cNvSpPr txBox="1"/>
          <p:nvPr/>
        </p:nvSpPr>
        <p:spPr>
          <a:xfrm>
            <a:off x="1828800" y="4023360"/>
            <a:ext cx="3657600" cy="457200"/>
          </a:xfrm>
          <a:prstGeom prst="rect">
            <a:avLst/>
          </a:prstGeom>
          <a:noFill/>
        </p:spPr>
        <p:txBody>
          <a:bodyPr wrap="square">
            <a:spAutoFit/>
          </a:bodyPr>
          <a:lstStyle/>
          <a:p>
            <a:pPr algn="l">
              <a:defRPr sz="2000" b="1">
                <a:solidFill>
                  <a:srgbClr val="FFFFFF"/>
                </a:solidFill>
              </a:defRPr>
            </a:pPr>
            <a:r>
              <a:t>Dive Performance</a:t>
            </a:r>
          </a:p>
        </p:txBody>
      </p:sp>
      <p:sp>
        <p:nvSpPr>
          <p:cNvPr id="11" name="TextBox 10"/>
          <p:cNvSpPr txBox="1"/>
          <p:nvPr/>
        </p:nvSpPr>
        <p:spPr>
          <a:xfrm>
            <a:off x="1828800" y="4480560"/>
            <a:ext cx="7315200" cy="457200"/>
          </a:xfrm>
          <a:prstGeom prst="rect">
            <a:avLst/>
          </a:prstGeom>
          <a:noFill/>
        </p:spPr>
        <p:txBody>
          <a:bodyPr wrap="square">
            <a:spAutoFit/>
          </a:bodyPr>
          <a:lstStyle/>
          <a:p>
            <a:pPr algn="l">
              <a:defRPr sz="1600" b="0">
                <a:solidFill>
                  <a:srgbClr val="AAAAAA"/>
                </a:solidFill>
              </a:defRPr>
            </a:pPr>
            <a:r>
              <a:t>Research direction: not in the app today</a:t>
            </a:r>
          </a:p>
        </p:txBody>
      </p:sp>
      <p:sp>
        <p:nvSpPr>
          <p:cNvPr id="12" name="TextBox 11"/>
          <p:cNvSpPr txBox="1"/>
          <p:nvPr/>
        </p:nvSpPr>
        <p:spPr>
          <a:xfrm>
            <a:off x="914400" y="5212080"/>
            <a:ext cx="731520" cy="731520"/>
          </a:xfrm>
          <a:prstGeom prst="rect">
            <a:avLst/>
          </a:prstGeom>
          <a:noFill/>
        </p:spPr>
        <p:txBody>
          <a:bodyPr wrap="square">
            <a:spAutoFit/>
          </a:bodyPr>
          <a:lstStyle/>
          <a:p>
            <a:pPr algn="ctr">
              <a:defRPr sz="3200" b="0">
                <a:solidFill>
                  <a:srgbClr val="FFFFFF"/>
                </a:solidFill>
              </a:defRPr>
            </a:pPr>
            <a:r>
              <a:t>⚡</a:t>
            </a:r>
          </a:p>
        </p:txBody>
      </p:sp>
      <p:sp>
        <p:nvSpPr>
          <p:cNvPr id="13" name="TextBox 12"/>
          <p:cNvSpPr txBox="1"/>
          <p:nvPr/>
        </p:nvSpPr>
        <p:spPr>
          <a:xfrm>
            <a:off x="1828800" y="5212080"/>
            <a:ext cx="3657600" cy="457200"/>
          </a:xfrm>
          <a:prstGeom prst="rect">
            <a:avLst/>
          </a:prstGeom>
          <a:noFill/>
        </p:spPr>
        <p:txBody>
          <a:bodyPr wrap="square">
            <a:spAutoFit/>
          </a:bodyPr>
          <a:lstStyle/>
          <a:p>
            <a:pPr algn="l">
              <a:defRPr sz="2000" b="1">
                <a:solidFill>
                  <a:srgbClr val="FFFFFF"/>
                </a:solidFill>
              </a:defRPr>
            </a:pPr>
            <a:r>
              <a:t>Swimming Efficiency</a:t>
            </a:r>
          </a:p>
        </p:txBody>
      </p:sp>
      <p:sp>
        <p:nvSpPr>
          <p:cNvPr id="14" name="TextBox 13"/>
          <p:cNvSpPr txBox="1"/>
          <p:nvPr/>
        </p:nvSpPr>
        <p:spPr>
          <a:xfrm>
            <a:off x="1828800" y="5669280"/>
            <a:ext cx="7315200" cy="457200"/>
          </a:xfrm>
          <a:prstGeom prst="rect">
            <a:avLst/>
          </a:prstGeom>
          <a:noFill/>
        </p:spPr>
        <p:txBody>
          <a:bodyPr wrap="square">
            <a:spAutoFit/>
          </a:bodyPr>
          <a:lstStyle/>
          <a:p>
            <a:pPr algn="l">
              <a:defRPr sz="1600" b="0">
                <a:solidFill>
                  <a:srgbClr val="AAAAAA"/>
                </a:solidFill>
              </a:defRPr>
            </a:pPr>
            <a:r>
              <a:t>Research direction: not in the app today</a:t>
            </a:r>
          </a:p>
        </p:txBody>
      </p:sp>
      <p:sp>
        <p:nvSpPr>
          <p:cNvPr id="15" name="Rounded Rectangle 14"/>
          <p:cNvSpPr/>
          <p:nvPr/>
        </p:nvSpPr>
        <p:spPr>
          <a:xfrm>
            <a:off x="3657600" y="5669280"/>
            <a:ext cx="4572000" cy="73152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Try It Free — Available on Apple TestFlight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Coaching: Data-Driven Training</a:t>
            </a:r>
          </a:p>
        </p:txBody>
      </p:sp>
      <p:sp>
        <p:nvSpPr>
          <p:cNvPr id="3" name="TextBox 2"/>
          <p:cNvSpPr txBox="1"/>
          <p:nvPr/>
        </p:nvSpPr>
        <p:spPr>
          <a:xfrm>
            <a:off x="731520" y="1188720"/>
            <a:ext cx="10515600" cy="457200"/>
          </a:xfrm>
          <a:prstGeom prst="rect">
            <a:avLst/>
          </a:prstGeom>
          <a:noFill/>
        </p:spPr>
        <p:txBody>
          <a:bodyPr wrap="square">
            <a:spAutoFit/>
          </a:bodyPr>
          <a:lstStyle/>
          <a:p>
            <a:pPr algn="l">
              <a:defRPr sz="1600" b="0">
                <a:solidFill>
                  <a:srgbClr val="AAAAAA"/>
                </a:solidFill>
              </a:defRPr>
            </a:pPr>
            <a:r>
              <a:t>Personalized programs combining competitive swimming experience with cutting-edge analytics</a:t>
            </a:r>
          </a:p>
        </p:txBody>
      </p:sp>
      <p:sp>
        <p:nvSpPr>
          <p:cNvPr id="4" name="TextBox 3"/>
          <p:cNvSpPr txBox="1"/>
          <p:nvPr/>
        </p:nvSpPr>
        <p:spPr>
          <a:xfrm>
            <a:off x="731520" y="2011680"/>
            <a:ext cx="3291840" cy="3657600"/>
          </a:xfrm>
          <a:prstGeom prst="rect">
            <a:avLst/>
          </a:prstGeom>
          <a:noFill/>
        </p:spPr>
        <p:txBody>
          <a:bodyPr wrap="square">
            <a:spAutoFit/>
          </a:bodyPr>
          <a:lstStyle/>
          <a:p>
            <a:pPr algn="ctr"/>
            <a:r>
              <a:rPr sz="3600"/>
              <a:t>3</a:t>
            </a:r>
          </a:p>
          <a:p>
            <a:pPr algn="ctr">
              <a:spcBef>
                <a:spcPts val="800"/>
              </a:spcBef>
            </a:pPr>
            <a:r>
              <a:rPr sz="1600" b="1">
                <a:solidFill>
                  <a:srgbClr val="FFFFFF"/>
                </a:solidFill>
              </a:rPr>
              <a:t>Chelsea Piers Fitness</a:t>
            </a:r>
          </a:p>
          <a:p>
            <a:pPr algn="ctr">
              <a:spcBef>
                <a:spcPts val="400"/>
              </a:spcBef>
            </a:pPr>
            <a:r>
              <a:rPr sz="1400">
                <a:solidFill>
                  <a:srgbClr val="AAAAAA"/>
                </a:solidFill>
              </a:rPr>
              <a:t>One-on-one sessions
Swim technique + strength
Recovery + nutrition</a:t>
            </a:r>
          </a:p>
        </p:txBody>
      </p:sp>
      <p:sp>
        <p:nvSpPr>
          <p:cNvPr id="5" name="TextBox 4"/>
          <p:cNvSpPr txBox="1"/>
          <p:nvPr/>
        </p:nvSpPr>
        <p:spPr>
          <a:xfrm>
            <a:off x="4297680" y="2011680"/>
            <a:ext cx="3291840" cy="3657600"/>
          </a:xfrm>
          <a:prstGeom prst="rect">
            <a:avLst/>
          </a:prstGeom>
          <a:noFill/>
        </p:spPr>
        <p:txBody>
          <a:bodyPr wrap="square">
            <a:spAutoFit/>
          </a:bodyPr>
          <a:lstStyle/>
          <a:p>
            <a:pPr algn="ctr"/>
            <a:r>
              <a:rPr sz="3600"/>
              <a:t>1</a:t>
            </a:r>
          </a:p>
          <a:p>
            <a:pPr algn="ctr">
              <a:spcBef>
                <a:spcPts val="800"/>
              </a:spcBef>
            </a:pPr>
            <a:r>
              <a:rPr sz="1600" b="1">
                <a:solidFill>
                  <a:srgbClr val="FFFFFF"/>
                </a:solidFill>
              </a:rPr>
              <a:t>Skillest Remote Lessons</a:t>
            </a:r>
          </a:p>
          <a:p>
            <a:pPr algn="ctr">
              <a:spcBef>
                <a:spcPts val="400"/>
              </a:spcBef>
            </a:pPr>
            <a:r>
              <a:rPr sz="1400">
                <a:solidFill>
                  <a:srgbClr val="AAAAAA"/>
                </a:solidFill>
              </a:rPr>
              <a:t>Video-based stroke analysis
Personalized drills
From anywhere in the world</a:t>
            </a:r>
          </a:p>
        </p:txBody>
      </p:sp>
      <p:sp>
        <p:nvSpPr>
          <p:cNvPr id="6" name="TextBox 5"/>
          <p:cNvSpPr txBox="1"/>
          <p:nvPr/>
        </p:nvSpPr>
        <p:spPr>
          <a:xfrm>
            <a:off x="7863840" y="2011680"/>
            <a:ext cx="3291840" cy="3657600"/>
          </a:xfrm>
          <a:prstGeom prst="rect">
            <a:avLst/>
          </a:prstGeom>
          <a:noFill/>
        </p:spPr>
        <p:txBody>
          <a:bodyPr wrap="square">
            <a:spAutoFit/>
          </a:bodyPr>
          <a:lstStyle/>
          <a:p>
            <a:pPr algn="ctr"/>
            <a:r>
              <a:rPr sz="3600"/>
              <a:t>▲</a:t>
            </a:r>
          </a:p>
          <a:p>
            <a:pPr algn="ctr">
              <a:spcBef>
                <a:spcPts val="800"/>
              </a:spcBef>
            </a:pPr>
            <a:r>
              <a:rPr sz="1600" b="1">
                <a:solidFill>
                  <a:srgbClr val="FFFFFF"/>
                </a:solidFill>
              </a:rPr>
              <a:t>OTILLO Swimrun</a:t>
            </a:r>
          </a:p>
          <a:p>
            <a:pPr algn="ctr">
              <a:spcBef>
                <a:spcPts val="400"/>
              </a:spcBef>
            </a:pPr>
            <a:r>
              <a:rPr sz="1400">
                <a:solidFill>
                  <a:srgbClr val="AAAAAA"/>
                </a:solidFill>
              </a:rPr>
              <a:t>12-week training plan
Swim-run transitions
Open water preparation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A0A1A"/>
        </a:solidFill>
        <a:effectLst/>
      </p:bgPr>
    </p:bg>
    <p:spTree>
      <p:nvGrpSpPr>
        <p:cNvPr id="1" name=""/>
        <p:cNvGrpSpPr/>
        <p:nvPr/>
      </p:nvGrpSpPr>
      <p:grpSpPr/>
      <p:sp>
        <p:nvSpPr>
          <p:cNvPr id="2" name="TextBox 1"/>
          <p:cNvSpPr txBox="1"/>
          <p:nvPr/>
        </p:nvSpPr>
        <p:spPr>
          <a:xfrm>
            <a:off x="731520" y="457200"/>
            <a:ext cx="10515600" cy="731520"/>
          </a:xfrm>
          <a:prstGeom prst="rect">
            <a:avLst/>
          </a:prstGeom>
          <a:noFill/>
        </p:spPr>
        <p:txBody>
          <a:bodyPr wrap="square">
            <a:spAutoFit/>
          </a:bodyPr>
          <a:lstStyle/>
          <a:p>
            <a:pPr algn="l">
              <a:defRPr sz="3600" b="1">
                <a:solidFill>
                  <a:srgbClr val="4B8EC4"/>
                </a:solidFill>
              </a:defRPr>
            </a:pPr>
            <a:r>
              <a:t>Coaching Philosophy</a:t>
            </a:r>
          </a:p>
        </p:txBody>
      </p:sp>
      <p:sp>
        <p:nvSpPr>
          <p:cNvPr id="3" name="TextBox 2"/>
          <p:cNvSpPr txBox="1"/>
          <p:nvPr/>
        </p:nvSpPr>
        <p:spPr>
          <a:xfrm>
            <a:off x="731520" y="1645920"/>
            <a:ext cx="5486400" cy="2743200"/>
          </a:xfrm>
          <a:prstGeom prst="rect">
            <a:avLst/>
          </a:prstGeom>
          <a:noFill/>
        </p:spPr>
        <p:txBody>
          <a:bodyPr wrap="square">
            <a:spAutoFit/>
          </a:bodyPr>
          <a:lstStyle/>
          <a:p>
            <a:pPr>
              <a:spcAft>
                <a:spcPts val="1000"/>
              </a:spcAft>
            </a:pPr>
            <a:r>
              <a:rPr sz="1800">
                <a:solidFill>
                  <a:srgbClr val="FFFFFF"/>
                </a:solidFill>
              </a:rPr>
              <a:t>• Data-informed decisions</a:t>
            </a:r>
          </a:p>
          <a:p>
            <a:pPr>
              <a:spcAft>
                <a:spcPts val="1000"/>
              </a:spcAft>
            </a:pPr>
            <a:r>
              <a:rPr sz="1800">
                <a:solidFill>
                  <a:srgbClr val="FFFFFF"/>
                </a:solidFill>
              </a:rPr>
              <a:t>• Sustainable progress over burnout</a:t>
            </a:r>
          </a:p>
          <a:p>
            <a:pPr>
              <a:spcAft>
                <a:spcPts val="1000"/>
              </a:spcAft>
            </a:pPr>
            <a:r>
              <a:rPr sz="1800">
                <a:solidFill>
                  <a:srgbClr val="FFFFFF"/>
                </a:solidFill>
              </a:rPr>
              <a:t>• Individual optimization</a:t>
            </a:r>
          </a:p>
          <a:p>
            <a:pPr>
              <a:spcAft>
                <a:spcPts val="1000"/>
              </a:spcAft>
            </a:pPr>
            <a:r>
              <a:rPr sz="1800">
                <a:solidFill>
                  <a:srgbClr val="FFFFFF"/>
                </a:solidFill>
              </a:rPr>
              <a:t>• Holistic: exercise + nutrition + recovery</a:t>
            </a:r>
          </a:p>
        </p:txBody>
      </p:sp>
      <p:sp>
        <p:nvSpPr>
          <p:cNvPr id="4" name="TextBox 3"/>
          <p:cNvSpPr txBox="1"/>
          <p:nvPr/>
        </p:nvSpPr>
        <p:spPr>
          <a:xfrm>
            <a:off x="7315200" y="1645920"/>
            <a:ext cx="4114800" cy="457200"/>
          </a:xfrm>
          <a:prstGeom prst="rect">
            <a:avLst/>
          </a:prstGeom>
          <a:noFill/>
        </p:spPr>
        <p:txBody>
          <a:bodyPr wrap="square">
            <a:spAutoFit/>
          </a:bodyPr>
          <a:lstStyle/>
          <a:p>
            <a:pPr algn="l">
              <a:defRPr sz="2000" b="1">
                <a:solidFill>
                  <a:srgbClr val="4B8EC4"/>
                </a:solidFill>
              </a:defRPr>
            </a:pPr>
            <a:r>
              <a:t>Coach Credentials</a:t>
            </a:r>
          </a:p>
        </p:txBody>
      </p:sp>
      <p:sp>
        <p:nvSpPr>
          <p:cNvPr id="5" name="TextBox 4"/>
          <p:cNvSpPr txBox="1"/>
          <p:nvPr/>
        </p:nvSpPr>
        <p:spPr>
          <a:xfrm>
            <a:off x="7315200" y="2286000"/>
            <a:ext cx="4114800" cy="457200"/>
          </a:xfrm>
          <a:prstGeom prst="rect">
            <a:avLst/>
          </a:prstGeom>
          <a:noFill/>
        </p:spPr>
        <p:txBody>
          <a:bodyPr wrap="square">
            <a:spAutoFit/>
          </a:bodyPr>
          <a:lstStyle/>
          <a:p>
            <a:pPr algn="l">
              <a:defRPr sz="1600" b="0">
                <a:solidFill>
                  <a:srgbClr val="F5E6C8"/>
                </a:solidFill>
              </a:defRPr>
            </a:pPr>
            <a:r>
              <a:t>☆ 3x Ivy League Swimming Champion</a:t>
            </a:r>
          </a:p>
        </p:txBody>
      </p:sp>
      <p:sp>
        <p:nvSpPr>
          <p:cNvPr id="6" name="TextBox 5"/>
          <p:cNvSpPr txBox="1"/>
          <p:nvPr/>
        </p:nvSpPr>
        <p:spPr>
          <a:xfrm>
            <a:off x="7315200" y="3017520"/>
            <a:ext cx="4114800" cy="457200"/>
          </a:xfrm>
          <a:prstGeom prst="rect">
            <a:avLst/>
          </a:prstGeom>
          <a:noFill/>
        </p:spPr>
        <p:txBody>
          <a:bodyPr wrap="square">
            <a:spAutoFit/>
          </a:bodyPr>
          <a:lstStyle/>
          <a:p>
            <a:pPr algn="l">
              <a:defRPr sz="1600" b="0">
                <a:solidFill>
                  <a:srgbClr val="F5E6C8"/>
                </a:solidFill>
              </a:defRPr>
            </a:pPr>
            <a:r>
              <a:t>☆ 4x PIAA State Gold Medalist</a:t>
            </a:r>
          </a:p>
        </p:txBody>
      </p:sp>
      <p:sp>
        <p:nvSpPr>
          <p:cNvPr id="7" name="TextBox 6"/>
          <p:cNvSpPr txBox="1"/>
          <p:nvPr/>
        </p:nvSpPr>
        <p:spPr>
          <a:xfrm>
            <a:off x="7315200" y="3749040"/>
            <a:ext cx="4114800" cy="457200"/>
          </a:xfrm>
          <a:prstGeom prst="rect">
            <a:avLst/>
          </a:prstGeom>
          <a:noFill/>
        </p:spPr>
        <p:txBody>
          <a:bodyPr wrap="square">
            <a:spAutoFit/>
          </a:bodyPr>
          <a:lstStyle/>
          <a:p>
            <a:pPr algn="l">
              <a:defRPr sz="1600" b="0">
                <a:solidFill>
                  <a:srgbClr val="F5E6C8"/>
                </a:solidFill>
              </a:defRPr>
            </a:pPr>
            <a:r>
              <a:t>◇ Water Safety Instructor Certified</a:t>
            </a:r>
          </a:p>
        </p:txBody>
      </p:sp>
      <p:sp>
        <p:nvSpPr>
          <p:cNvPr id="8" name="TextBox 7"/>
          <p:cNvSpPr txBox="1"/>
          <p:nvPr/>
        </p:nvSpPr>
        <p:spPr>
          <a:xfrm>
            <a:off x="7315200" y="4480560"/>
            <a:ext cx="4114800" cy="457200"/>
          </a:xfrm>
          <a:prstGeom prst="rect">
            <a:avLst/>
          </a:prstGeom>
          <a:noFill/>
        </p:spPr>
        <p:txBody>
          <a:bodyPr wrap="square">
            <a:spAutoFit/>
          </a:bodyPr>
          <a:lstStyle/>
          <a:p>
            <a:pPr algn="l">
              <a:defRPr sz="1600" b="0">
                <a:solidFill>
                  <a:srgbClr val="F5E6C8"/>
                </a:solidFill>
              </a:defRPr>
            </a:pPr>
            <a:r>
              <a:t>◇ U.S. Masters Swimming Coach</a:t>
            </a:r>
          </a:p>
        </p:txBody>
      </p:sp>
      <p:sp>
        <p:nvSpPr>
          <p:cNvPr id="9" name="Rounded Rectangle 8"/>
          <p:cNvSpPr/>
          <p:nvPr/>
        </p:nvSpPr>
        <p:spPr>
          <a:xfrm>
            <a:off x="3200400" y="5669280"/>
            <a:ext cx="5486400" cy="731520"/>
          </a:xfrm>
          <a:prstGeom prst="roundRect">
            <a:avLst/>
          </a:prstGeom>
          <a:solidFill>
            <a:srgbClr val="4B8EC4"/>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600" b="1">
                <a:solidFill>
                  <a:srgbClr val="FFFFFF"/>
                </a:solidFill>
              </a:rPr>
              <a:t>Ready to Transform Your Training? → Schedule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